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352" r:id="rId34"/>
    <p:sldId id="351" r:id="rId35"/>
    <p:sldId id="356" r:id="rId36"/>
    <p:sldId id="289" r:id="rId37"/>
    <p:sldId id="353"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54" r:id="rId54"/>
    <p:sldId id="305" r:id="rId55"/>
    <p:sldId id="306" r:id="rId56"/>
    <p:sldId id="307" r:id="rId57"/>
    <p:sldId id="308" r:id="rId58"/>
    <p:sldId id="309" r:id="rId59"/>
    <p:sldId id="310" r:id="rId60"/>
    <p:sldId id="311" r:id="rId61"/>
    <p:sldId id="312" r:id="rId62"/>
    <p:sldId id="313" r:id="rId63"/>
    <p:sldId id="314" r:id="rId64"/>
    <p:sldId id="355" r:id="rId65"/>
    <p:sldId id="316" r:id="rId66"/>
    <p:sldId id="317" r:id="rId67"/>
    <p:sldId id="318" r:id="rId68"/>
    <p:sldId id="319" r:id="rId69"/>
    <p:sldId id="320" r:id="rId70"/>
    <p:sldId id="321" r:id="rId71"/>
    <p:sldId id="359"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57" r:id="rId91"/>
    <p:sldId id="341" r:id="rId92"/>
    <p:sldId id="342" r:id="rId93"/>
    <p:sldId id="343" r:id="rId94"/>
    <p:sldId id="344" r:id="rId95"/>
    <p:sldId id="345" r:id="rId96"/>
    <p:sldId id="346" r:id="rId97"/>
    <p:sldId id="347" r:id="rId98"/>
    <p:sldId id="348" r:id="rId99"/>
    <p:sldId id="349" r:id="rId100"/>
    <p:sldId id="358" r:id="rId101"/>
    <p:sldId id="350" r:id="rId102"/>
  </p:sldIdLst>
  <p:sldSz cx="9144000" cy="6858000" type="screen4x3"/>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288F6-4252-47F7-9669-5FBCEFC2780C}" type="doc">
      <dgm:prSet loTypeId="urn:microsoft.com/office/officeart/2005/8/layout/process4" loCatId="process" qsTypeId="urn:microsoft.com/office/officeart/2005/8/quickstyle/simple2" qsCatId="simple" csTypeId="urn:microsoft.com/office/officeart/2005/8/colors/accent0_2" csCatId="mainScheme" phldr="1"/>
      <dgm:spPr/>
      <dgm:t>
        <a:bodyPr/>
        <a:lstStyle/>
        <a:p>
          <a:endParaRPr lang="zh-TW" altLang="en-US"/>
        </a:p>
      </dgm:t>
    </dgm:pt>
    <dgm:pt modelId="{E547319F-D2B7-4B62-9EF8-C13F3CD61025}">
      <dgm:prSet phldrT="[文字]" custT="1"/>
      <dgm:spPr/>
      <dgm:t>
        <a:bodyPr lIns="0" rIns="0"/>
        <a:lstStyle/>
        <a:p>
          <a:r>
            <a:rPr lang="zh-TW" altLang="en-US" sz="1900" dirty="0">
              <a:latin typeface="Arial" panose="020B0604020202020204" pitchFamily="34" charset="0"/>
              <a:ea typeface="微軟正黑體" panose="020B0604030504040204" pitchFamily="34" charset="-120"/>
              <a:cs typeface="Arial" panose="020B0604020202020204" pitchFamily="34" charset="0"/>
            </a:rPr>
            <a:t>本公司將</a:t>
          </a:r>
          <a:r>
            <a:rPr lang="en-US" altLang="zh-TW" sz="1900" dirty="0">
              <a:latin typeface="Arial" panose="020B0604020202020204" pitchFamily="34" charset="0"/>
              <a:ea typeface="微軟正黑體" panose="020B0604030504040204" pitchFamily="34" charset="-120"/>
              <a:cs typeface="Arial" panose="020B0604020202020204" pitchFamily="34" charset="0"/>
            </a:rPr>
            <a:t>”</a:t>
          </a:r>
          <a:r>
            <a:rPr lang="zh-TW" altLang="en-US" sz="1900" dirty="0">
              <a:latin typeface="Arial" panose="020B0604020202020204" pitchFamily="34" charset="0"/>
              <a:ea typeface="微軟正黑體" panose="020B0604030504040204" pitchFamily="34" charset="-120"/>
              <a:cs typeface="Arial" panose="020B0604020202020204" pitchFamily="34" charset="0"/>
            </a:rPr>
            <a:t>空白正本要保書</a:t>
          </a:r>
          <a:r>
            <a:rPr lang="en-US" altLang="zh-TW" sz="1900" dirty="0">
              <a:latin typeface="Arial" panose="020B0604020202020204" pitchFamily="34" charset="0"/>
              <a:ea typeface="微軟正黑體" panose="020B0604030504040204" pitchFamily="34" charset="-120"/>
              <a:cs typeface="Arial" panose="020B0604020202020204" pitchFamily="34" charset="0"/>
            </a:rPr>
            <a:t>”</a:t>
          </a:r>
          <a:r>
            <a:rPr lang="zh-TW" altLang="en-US" sz="1900" dirty="0">
              <a:latin typeface="Arial" panose="020B0604020202020204" pitchFamily="34" charset="0"/>
              <a:ea typeface="微軟正黑體" panose="020B0604030504040204" pitchFamily="34" charset="-120"/>
              <a:cs typeface="Arial" panose="020B0604020202020204" pitchFamily="34" charset="0"/>
            </a:rPr>
            <a:t>寄至各大專院校。</a:t>
          </a:r>
          <a:endParaRPr lang="zh-TW" altLang="en-US" sz="16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dgm:t>
    </dgm:pt>
    <dgm:pt modelId="{97250B71-2A24-4E16-9A31-992EB0AB6F2B}" type="parTrans" cxnId="{74FDFD81-9F3D-44FE-8997-71F518E67033}">
      <dgm:prSet/>
      <dgm:spPr/>
      <dgm:t>
        <a:bodyPr/>
        <a:lstStyle/>
        <a:p>
          <a:endParaRPr lang="zh-TW" altLang="en-US"/>
        </a:p>
      </dgm:t>
    </dgm:pt>
    <dgm:pt modelId="{B26DE672-BC1E-456D-86C6-924527FBEBD7}" type="sibTrans" cxnId="{74FDFD81-9F3D-44FE-8997-71F518E67033}">
      <dgm:prSet/>
      <dgm:spPr/>
      <dgm:t>
        <a:bodyPr/>
        <a:lstStyle/>
        <a:p>
          <a:endParaRPr lang="zh-TW" altLang="en-US"/>
        </a:p>
      </dgm:t>
    </dgm:pt>
    <dgm:pt modelId="{EE4EA385-FD9E-4E46-ACFC-6947FA7B170F}">
      <dgm:prSet phldrT="[文字]" custT="1"/>
      <dgm:spPr/>
      <dgm:t>
        <a:bodyPr/>
        <a:lstStyle/>
        <a:p>
          <a:r>
            <a:rPr lang="zh-TW" altLang="en-US" sz="2000" dirty="0"/>
            <a:t>學校分別將要保書填寫並用印後，寄至指定地址之駐點單位。</a:t>
          </a:r>
        </a:p>
      </dgm:t>
    </dgm:pt>
    <dgm:pt modelId="{48D486F9-549A-4278-A946-19D61CE9620F}" type="parTrans" cxnId="{276A40E7-664C-4D35-A89F-BF8B6859B755}">
      <dgm:prSet/>
      <dgm:spPr/>
      <dgm:t>
        <a:bodyPr/>
        <a:lstStyle/>
        <a:p>
          <a:endParaRPr lang="zh-TW" altLang="en-US"/>
        </a:p>
      </dgm:t>
    </dgm:pt>
    <dgm:pt modelId="{63A175C6-6048-4926-819F-871AAAB2396D}" type="sibTrans" cxnId="{276A40E7-664C-4D35-A89F-BF8B6859B755}">
      <dgm:prSet/>
      <dgm:spPr/>
      <dgm:t>
        <a:bodyPr/>
        <a:lstStyle/>
        <a:p>
          <a:endParaRPr lang="zh-TW" altLang="en-US"/>
        </a:p>
      </dgm:t>
    </dgm:pt>
    <dgm:pt modelId="{DEB95C95-8E4B-423C-9601-9B82F34EEC12}">
      <dgm:prSet phldrT="[文字]"/>
      <dgm:spPr/>
      <dgm:t>
        <a:bodyPr/>
        <a:lstStyle/>
        <a:p>
          <a:r>
            <a:rPr lang="zh-TW" altLang="en-US" u="none" dirty="0"/>
            <a:t>本公司收到要保書後，進行要保書受理及審核</a:t>
          </a:r>
          <a:r>
            <a:rPr lang="zh-TW" altLang="en-US" dirty="0"/>
            <a:t>。</a:t>
          </a:r>
        </a:p>
      </dgm:t>
    </dgm:pt>
    <dgm:pt modelId="{05D7A8AD-F8D4-4D1C-A8C4-BB50319E8991}" type="parTrans" cxnId="{24FB95A5-2621-4329-B8B6-AC9EE1AD3CB8}">
      <dgm:prSet/>
      <dgm:spPr/>
      <dgm:t>
        <a:bodyPr/>
        <a:lstStyle/>
        <a:p>
          <a:endParaRPr lang="zh-TW" altLang="en-US"/>
        </a:p>
      </dgm:t>
    </dgm:pt>
    <dgm:pt modelId="{AEC3E9D9-B0B5-407F-B80C-A06249EDD54D}" type="sibTrans" cxnId="{24FB95A5-2621-4329-B8B6-AC9EE1AD3CB8}">
      <dgm:prSet/>
      <dgm:spPr/>
      <dgm:t>
        <a:bodyPr/>
        <a:lstStyle/>
        <a:p>
          <a:endParaRPr lang="zh-TW" altLang="en-US"/>
        </a:p>
      </dgm:t>
    </dgm:pt>
    <dgm:pt modelId="{2ABE1626-5464-4AD5-AAEA-413FED1ADE46}" type="pres">
      <dgm:prSet presAssocID="{B39288F6-4252-47F7-9669-5FBCEFC2780C}" presName="Name0" presStyleCnt="0">
        <dgm:presLayoutVars>
          <dgm:dir/>
          <dgm:animLvl val="lvl"/>
          <dgm:resizeHandles val="exact"/>
        </dgm:presLayoutVars>
      </dgm:prSet>
      <dgm:spPr/>
      <dgm:t>
        <a:bodyPr/>
        <a:lstStyle/>
        <a:p>
          <a:endParaRPr lang="zh-TW" altLang="en-US"/>
        </a:p>
      </dgm:t>
    </dgm:pt>
    <dgm:pt modelId="{AE7C473E-6CEF-4E5E-82B9-26296CB95E08}" type="pres">
      <dgm:prSet presAssocID="{DEB95C95-8E4B-423C-9601-9B82F34EEC12}" presName="boxAndChildren" presStyleCnt="0"/>
      <dgm:spPr/>
    </dgm:pt>
    <dgm:pt modelId="{C85F0C00-5AE8-48E2-AED2-2C976395B04A}" type="pres">
      <dgm:prSet presAssocID="{DEB95C95-8E4B-423C-9601-9B82F34EEC12}" presName="parentTextBox" presStyleLbl="node1" presStyleIdx="0" presStyleCnt="3"/>
      <dgm:spPr/>
      <dgm:t>
        <a:bodyPr/>
        <a:lstStyle/>
        <a:p>
          <a:endParaRPr lang="zh-TW" altLang="en-US"/>
        </a:p>
      </dgm:t>
    </dgm:pt>
    <dgm:pt modelId="{D3F57D0F-30C5-496D-B2BD-C4DC0FA2A9E4}" type="pres">
      <dgm:prSet presAssocID="{63A175C6-6048-4926-819F-871AAAB2396D}" presName="sp" presStyleCnt="0"/>
      <dgm:spPr/>
    </dgm:pt>
    <dgm:pt modelId="{1D2B305C-EC87-4F16-B28E-A30E5E0FF97A}" type="pres">
      <dgm:prSet presAssocID="{EE4EA385-FD9E-4E46-ACFC-6947FA7B170F}" presName="arrowAndChildren" presStyleCnt="0"/>
      <dgm:spPr/>
    </dgm:pt>
    <dgm:pt modelId="{503D6EA2-1786-4E7A-B116-AE90ACA1AC97}" type="pres">
      <dgm:prSet presAssocID="{EE4EA385-FD9E-4E46-ACFC-6947FA7B170F}" presName="parentTextArrow" presStyleLbl="node1" presStyleIdx="1" presStyleCnt="3"/>
      <dgm:spPr/>
      <dgm:t>
        <a:bodyPr/>
        <a:lstStyle/>
        <a:p>
          <a:endParaRPr lang="zh-TW" altLang="en-US"/>
        </a:p>
      </dgm:t>
    </dgm:pt>
    <dgm:pt modelId="{2EA001AE-4D77-4E25-8A10-C956B4C76BCC}" type="pres">
      <dgm:prSet presAssocID="{B26DE672-BC1E-456D-86C6-924527FBEBD7}" presName="sp" presStyleCnt="0"/>
      <dgm:spPr/>
    </dgm:pt>
    <dgm:pt modelId="{E8BDA812-6524-4303-98E9-51208D288363}" type="pres">
      <dgm:prSet presAssocID="{E547319F-D2B7-4B62-9EF8-C13F3CD61025}" presName="arrowAndChildren" presStyleCnt="0"/>
      <dgm:spPr/>
    </dgm:pt>
    <dgm:pt modelId="{7CEFA6CE-AAD3-4B45-B7E0-754E74AF98B8}" type="pres">
      <dgm:prSet presAssocID="{E547319F-D2B7-4B62-9EF8-C13F3CD61025}" presName="parentTextArrow" presStyleLbl="node1" presStyleIdx="2" presStyleCnt="3" custLinFactNeighborX="2752" custLinFactNeighborY="-8827"/>
      <dgm:spPr/>
      <dgm:t>
        <a:bodyPr/>
        <a:lstStyle/>
        <a:p>
          <a:endParaRPr lang="zh-TW" altLang="en-US"/>
        </a:p>
      </dgm:t>
    </dgm:pt>
  </dgm:ptLst>
  <dgm:cxnLst>
    <dgm:cxn modelId="{276A40E7-664C-4D35-A89F-BF8B6859B755}" srcId="{B39288F6-4252-47F7-9669-5FBCEFC2780C}" destId="{EE4EA385-FD9E-4E46-ACFC-6947FA7B170F}" srcOrd="1" destOrd="0" parTransId="{48D486F9-549A-4278-A946-19D61CE9620F}" sibTransId="{63A175C6-6048-4926-819F-871AAAB2396D}"/>
    <dgm:cxn modelId="{24FB95A5-2621-4329-B8B6-AC9EE1AD3CB8}" srcId="{B39288F6-4252-47F7-9669-5FBCEFC2780C}" destId="{DEB95C95-8E4B-423C-9601-9B82F34EEC12}" srcOrd="2" destOrd="0" parTransId="{05D7A8AD-F8D4-4D1C-A8C4-BB50319E8991}" sibTransId="{AEC3E9D9-B0B5-407F-B80C-A06249EDD54D}"/>
    <dgm:cxn modelId="{9F6D9A05-0C1F-4A26-A854-8C4638D3A432}" type="presOf" srcId="{DEB95C95-8E4B-423C-9601-9B82F34EEC12}" destId="{C85F0C00-5AE8-48E2-AED2-2C976395B04A}" srcOrd="0" destOrd="0" presId="urn:microsoft.com/office/officeart/2005/8/layout/process4"/>
    <dgm:cxn modelId="{E66C7946-02D6-44D8-88D0-61008F56AB94}" type="presOf" srcId="{E547319F-D2B7-4B62-9EF8-C13F3CD61025}" destId="{7CEFA6CE-AAD3-4B45-B7E0-754E74AF98B8}" srcOrd="0" destOrd="0" presId="urn:microsoft.com/office/officeart/2005/8/layout/process4"/>
    <dgm:cxn modelId="{B661405F-C79C-4906-BE5B-6DD76E977B5A}" type="presOf" srcId="{B39288F6-4252-47F7-9669-5FBCEFC2780C}" destId="{2ABE1626-5464-4AD5-AAEA-413FED1ADE46}" srcOrd="0" destOrd="0" presId="urn:microsoft.com/office/officeart/2005/8/layout/process4"/>
    <dgm:cxn modelId="{776736E8-8AAE-405D-BF3B-7C883A6121A8}" type="presOf" srcId="{EE4EA385-FD9E-4E46-ACFC-6947FA7B170F}" destId="{503D6EA2-1786-4E7A-B116-AE90ACA1AC97}" srcOrd="0" destOrd="0" presId="urn:microsoft.com/office/officeart/2005/8/layout/process4"/>
    <dgm:cxn modelId="{74FDFD81-9F3D-44FE-8997-71F518E67033}" srcId="{B39288F6-4252-47F7-9669-5FBCEFC2780C}" destId="{E547319F-D2B7-4B62-9EF8-C13F3CD61025}" srcOrd="0" destOrd="0" parTransId="{97250B71-2A24-4E16-9A31-992EB0AB6F2B}" sibTransId="{B26DE672-BC1E-456D-86C6-924527FBEBD7}"/>
    <dgm:cxn modelId="{F6E89368-7201-4FC1-8EFC-68CDF02B5E3A}" type="presParOf" srcId="{2ABE1626-5464-4AD5-AAEA-413FED1ADE46}" destId="{AE7C473E-6CEF-4E5E-82B9-26296CB95E08}" srcOrd="0" destOrd="0" presId="urn:microsoft.com/office/officeart/2005/8/layout/process4"/>
    <dgm:cxn modelId="{D564E46D-7E37-48F8-B45E-EE85F28F01BF}" type="presParOf" srcId="{AE7C473E-6CEF-4E5E-82B9-26296CB95E08}" destId="{C85F0C00-5AE8-48E2-AED2-2C976395B04A}" srcOrd="0" destOrd="0" presId="urn:microsoft.com/office/officeart/2005/8/layout/process4"/>
    <dgm:cxn modelId="{08AF3488-117F-48F2-A1BF-C0D78776C979}" type="presParOf" srcId="{2ABE1626-5464-4AD5-AAEA-413FED1ADE46}" destId="{D3F57D0F-30C5-496D-B2BD-C4DC0FA2A9E4}" srcOrd="1" destOrd="0" presId="urn:microsoft.com/office/officeart/2005/8/layout/process4"/>
    <dgm:cxn modelId="{570CF97C-CA17-4334-97A4-B07D45C6521D}" type="presParOf" srcId="{2ABE1626-5464-4AD5-AAEA-413FED1ADE46}" destId="{1D2B305C-EC87-4F16-B28E-A30E5E0FF97A}" srcOrd="2" destOrd="0" presId="urn:microsoft.com/office/officeart/2005/8/layout/process4"/>
    <dgm:cxn modelId="{C29B924F-4544-409B-B86D-C2602A4EE611}" type="presParOf" srcId="{1D2B305C-EC87-4F16-B28E-A30E5E0FF97A}" destId="{503D6EA2-1786-4E7A-B116-AE90ACA1AC97}" srcOrd="0" destOrd="0" presId="urn:microsoft.com/office/officeart/2005/8/layout/process4"/>
    <dgm:cxn modelId="{2536D4E3-812F-4EA4-8C55-6BF346BEEE94}" type="presParOf" srcId="{2ABE1626-5464-4AD5-AAEA-413FED1ADE46}" destId="{2EA001AE-4D77-4E25-8A10-C956B4C76BCC}" srcOrd="3" destOrd="0" presId="urn:microsoft.com/office/officeart/2005/8/layout/process4"/>
    <dgm:cxn modelId="{D847AD80-BA5C-4A07-8FA6-85827426273C}" type="presParOf" srcId="{2ABE1626-5464-4AD5-AAEA-413FED1ADE46}" destId="{E8BDA812-6524-4303-98E9-51208D288363}" srcOrd="4" destOrd="0" presId="urn:microsoft.com/office/officeart/2005/8/layout/process4"/>
    <dgm:cxn modelId="{D8F2E3A6-F37E-4E98-8615-4D4066B6E047}" type="presParOf" srcId="{E8BDA812-6524-4303-98E9-51208D288363}" destId="{7CEFA6CE-AAD3-4B45-B7E0-754E74AF98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3244E-9CA2-4CCB-90F5-20D2EA47D9BA}"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zh-TW" altLang="en-US"/>
        </a:p>
      </dgm:t>
    </dgm:pt>
    <dgm:pt modelId="{AD0A57EB-8E8B-4E88-BC78-26FA202DA302}">
      <dgm:prSet phldrT="[文字]" custT="1"/>
      <dgm:spPr/>
      <dgm:t>
        <a:bodyPr/>
        <a:lstStyle/>
        <a:p>
          <a:pPr>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學校</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線上加保</a:t>
          </a:r>
          <a:endPar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作業完成</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名冊上傳</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dgm:t>
    </dgm:pt>
    <dgm:pt modelId="{4CE5F40A-B94F-4256-B108-973824A7D74E}" type="parTrans" cxnId="{C8897640-AF10-4A38-B401-0E7A84073DBC}">
      <dgm:prSet/>
      <dgm:spPr/>
      <dgm:t>
        <a:bodyPr/>
        <a:lstStyle/>
        <a:p>
          <a:endParaRPr lang="zh-TW" altLang="en-US"/>
        </a:p>
      </dgm:t>
    </dgm:pt>
    <dgm:pt modelId="{92B72BE0-6BF5-4407-9536-A8AC0ACAC80B}" type="sibTrans" cxnId="{C8897640-AF10-4A38-B401-0E7A84073DBC}">
      <dgm:prSet/>
      <dgm:spPr/>
      <dgm:t>
        <a:bodyPr/>
        <a:lstStyle/>
        <a:p>
          <a:endParaRPr lang="zh-TW" altLang="en-US"/>
        </a:p>
      </dgm:t>
    </dgm:pt>
    <dgm:pt modelId="{FD393D6F-8B7C-4400-A87B-9257CD8025BB}">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操作者發現要保資料錯誤</a:t>
          </a:r>
        </a:p>
      </dgm:t>
    </dgm:pt>
    <dgm:pt modelId="{6E193E07-C68A-4A13-B79E-612AF6DB60D1}" type="parTrans" cxnId="{55A73A55-B9A2-4F53-9372-8C02E1892EF8}">
      <dgm:prSet/>
      <dgm:spPr/>
      <dgm:t>
        <a:bodyPr/>
        <a:lstStyle/>
        <a:p>
          <a:endParaRPr lang="zh-TW" altLang="en-US"/>
        </a:p>
      </dgm:t>
    </dgm:pt>
    <dgm:pt modelId="{1C3134F8-3B55-4D94-958F-07E3AA97CD9F}" type="sibTrans" cxnId="{55A73A55-B9A2-4F53-9372-8C02E1892EF8}">
      <dgm:prSet/>
      <dgm:spPr/>
      <dgm:t>
        <a:bodyPr/>
        <a:lstStyle/>
        <a:p>
          <a:endParaRPr lang="zh-TW" altLang="en-US"/>
        </a:p>
      </dgm:t>
    </dgm:pt>
    <dgm:pt modelId="{4814A998-9459-4B53-8DFD-41E803A9663C}">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endPar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自行作廢</a:t>
          </a:r>
        </a:p>
      </dgm:t>
    </dgm:pt>
    <dgm:pt modelId="{8F9D9727-2929-4252-9764-E5BD5737F978}" type="parTrans" cxnId="{BDFC7FB6-F8BB-4D06-98D2-1A5FC601AA0E}">
      <dgm:prSet/>
      <dgm:spPr/>
      <dgm:t>
        <a:bodyPr/>
        <a:lstStyle/>
        <a:p>
          <a:endParaRPr lang="zh-TW" altLang="en-US"/>
        </a:p>
      </dgm:t>
    </dgm:pt>
    <dgm:pt modelId="{33B856AB-9646-48C8-A3A7-7E954B5E177D}" type="sibTrans" cxnId="{BDFC7FB6-F8BB-4D06-98D2-1A5FC601AA0E}">
      <dgm:prSet/>
      <dgm:spPr/>
      <dgm:t>
        <a:bodyPr/>
        <a:lstStyle/>
        <a:p>
          <a:endParaRPr lang="zh-TW" altLang="en-US"/>
        </a:p>
      </dgm:t>
    </dgm:pt>
    <dgm:pt modelId="{44CCE7A8-5952-4D5A-A675-4A448FF18701}">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操作者重新依照投</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加</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保流程操作</a:t>
          </a:r>
        </a:p>
      </dgm:t>
    </dgm:pt>
    <dgm:pt modelId="{43F93435-93A6-4B79-AFCC-F05AD8C8CB3A}" type="parTrans" cxnId="{324FDA16-8C05-4D37-8725-FE14B41198E4}">
      <dgm:prSet/>
      <dgm:spPr/>
      <dgm:t>
        <a:bodyPr/>
        <a:lstStyle/>
        <a:p>
          <a:endParaRPr lang="zh-TW" altLang="en-US"/>
        </a:p>
      </dgm:t>
    </dgm:pt>
    <dgm:pt modelId="{832C39F6-19F3-4452-885C-2A38F449CEFB}" type="sibTrans" cxnId="{324FDA16-8C05-4D37-8725-FE14B41198E4}">
      <dgm:prSet/>
      <dgm:spPr/>
      <dgm:t>
        <a:bodyPr/>
        <a:lstStyle/>
        <a:p>
          <a:endParaRPr lang="zh-TW" altLang="en-US"/>
        </a:p>
      </dgm:t>
    </dgm:pt>
    <dgm:pt modelId="{6ED6D271-9275-4404-A0FD-F87F81FE9E14}" type="pres">
      <dgm:prSet presAssocID="{D153244E-9CA2-4CCB-90F5-20D2EA47D9BA}" presName="Name0" presStyleCnt="0">
        <dgm:presLayoutVars>
          <dgm:dir/>
          <dgm:resizeHandles/>
        </dgm:presLayoutVars>
      </dgm:prSet>
      <dgm:spPr/>
      <dgm:t>
        <a:bodyPr/>
        <a:lstStyle/>
        <a:p>
          <a:endParaRPr lang="zh-TW" altLang="en-US"/>
        </a:p>
      </dgm:t>
    </dgm:pt>
    <dgm:pt modelId="{B0E311A6-9542-4FBB-95DA-CD7DE7871A54}" type="pres">
      <dgm:prSet presAssocID="{AD0A57EB-8E8B-4E88-BC78-26FA202DA302}" presName="compNode" presStyleCnt="0"/>
      <dgm:spPr/>
    </dgm:pt>
    <dgm:pt modelId="{D9A5A47A-13C2-4492-951D-4CA3D98F9BD1}" type="pres">
      <dgm:prSet presAssocID="{AD0A57EB-8E8B-4E88-BC78-26FA202DA302}" presName="dummyConnPt" presStyleCnt="0"/>
      <dgm:spPr/>
    </dgm:pt>
    <dgm:pt modelId="{591CF938-863F-4217-8145-4ECE983081F9}" type="pres">
      <dgm:prSet presAssocID="{AD0A57EB-8E8B-4E88-BC78-26FA202DA302}" presName="node" presStyleLbl="node1" presStyleIdx="0" presStyleCnt="4" custScaleX="233257" custLinFactY="-100000" custLinFactNeighborX="3857" custLinFactNeighborY="-100534">
        <dgm:presLayoutVars>
          <dgm:bulletEnabled val="1"/>
        </dgm:presLayoutVars>
      </dgm:prSet>
      <dgm:spPr/>
      <dgm:t>
        <a:bodyPr/>
        <a:lstStyle/>
        <a:p>
          <a:endParaRPr lang="zh-TW" altLang="en-US"/>
        </a:p>
      </dgm:t>
    </dgm:pt>
    <dgm:pt modelId="{50AD6A38-E0C3-4EAE-8E81-9F3C1BE0C995}" type="pres">
      <dgm:prSet presAssocID="{92B72BE0-6BF5-4407-9536-A8AC0ACAC80B}" presName="sibTrans" presStyleLbl="bgSibTrans2D1" presStyleIdx="0" presStyleCnt="3" custAng="19122152" custLinFactNeighborX="-25909" custLinFactNeighborY="-2838"/>
      <dgm:spPr/>
      <dgm:t>
        <a:bodyPr/>
        <a:lstStyle/>
        <a:p>
          <a:endParaRPr lang="zh-TW" altLang="en-US"/>
        </a:p>
      </dgm:t>
    </dgm:pt>
    <dgm:pt modelId="{6E3F6BB2-C685-449D-A2E7-7438229C30FD}" type="pres">
      <dgm:prSet presAssocID="{FD393D6F-8B7C-4400-A87B-9257CD8025BB}" presName="compNode" presStyleCnt="0"/>
      <dgm:spPr/>
    </dgm:pt>
    <dgm:pt modelId="{9CBA2568-82D9-41E9-8104-DEF4DE03DB73}" type="pres">
      <dgm:prSet presAssocID="{FD393D6F-8B7C-4400-A87B-9257CD8025BB}" presName="dummyConnPt" presStyleCnt="0"/>
      <dgm:spPr/>
    </dgm:pt>
    <dgm:pt modelId="{6B9B1391-282C-43AE-9D5F-A5E09247EBBD}" type="pres">
      <dgm:prSet presAssocID="{FD393D6F-8B7C-4400-A87B-9257CD8025BB}" presName="node" presStyleLbl="node1" presStyleIdx="1" presStyleCnt="4" custLinFactY="-99343" custLinFactNeighborX="-62105" custLinFactNeighborY="-100000">
        <dgm:presLayoutVars>
          <dgm:bulletEnabled val="1"/>
        </dgm:presLayoutVars>
      </dgm:prSet>
      <dgm:spPr/>
      <dgm:t>
        <a:bodyPr/>
        <a:lstStyle/>
        <a:p>
          <a:endParaRPr lang="zh-TW" altLang="en-US"/>
        </a:p>
      </dgm:t>
    </dgm:pt>
    <dgm:pt modelId="{B7165719-D2F4-40DD-9D1B-4EA7B411BB2B}" type="pres">
      <dgm:prSet presAssocID="{1C3134F8-3B55-4D94-958F-07E3AA97CD9F}" presName="sibTrans" presStyleLbl="bgSibTrans2D1" presStyleIdx="1" presStyleCnt="3"/>
      <dgm:spPr/>
      <dgm:t>
        <a:bodyPr/>
        <a:lstStyle/>
        <a:p>
          <a:endParaRPr lang="zh-TW" altLang="en-US"/>
        </a:p>
      </dgm:t>
    </dgm:pt>
    <dgm:pt modelId="{AE6D9F31-AFF4-4211-87A2-EA182FF47F39}" type="pres">
      <dgm:prSet presAssocID="{4814A998-9459-4B53-8DFD-41E803A9663C}" presName="compNode" presStyleCnt="0"/>
      <dgm:spPr/>
    </dgm:pt>
    <dgm:pt modelId="{75EA5484-68D6-4844-81C8-4C2FA07CBF2F}" type="pres">
      <dgm:prSet presAssocID="{4814A998-9459-4B53-8DFD-41E803A9663C}" presName="dummyConnPt" presStyleCnt="0"/>
      <dgm:spPr/>
    </dgm:pt>
    <dgm:pt modelId="{A6DE44EB-B012-4C48-A75C-F88ADB245C7B}" type="pres">
      <dgm:prSet presAssocID="{4814A998-9459-4B53-8DFD-41E803A9663C}" presName="node" presStyleLbl="node1" presStyleIdx="2" presStyleCnt="4" custLinFactX="-100000" custLinFactNeighborX="-161733" custLinFactNeighborY="-69588">
        <dgm:presLayoutVars>
          <dgm:bulletEnabled val="1"/>
        </dgm:presLayoutVars>
      </dgm:prSet>
      <dgm:spPr/>
      <dgm:t>
        <a:bodyPr/>
        <a:lstStyle/>
        <a:p>
          <a:endParaRPr lang="zh-TW" altLang="en-US"/>
        </a:p>
      </dgm:t>
    </dgm:pt>
    <dgm:pt modelId="{5F68E64D-A2F7-4D82-AAAB-D593DCC3E339}" type="pres">
      <dgm:prSet presAssocID="{33B856AB-9646-48C8-A3A7-7E954B5E177D}" presName="sibTrans" presStyleLbl="bgSibTrans2D1" presStyleIdx="2" presStyleCnt="3"/>
      <dgm:spPr/>
      <dgm:t>
        <a:bodyPr/>
        <a:lstStyle/>
        <a:p>
          <a:endParaRPr lang="zh-TW" altLang="en-US"/>
        </a:p>
      </dgm:t>
    </dgm:pt>
    <dgm:pt modelId="{B2861ED3-1224-4C0F-9B79-B9A55FF57C6E}" type="pres">
      <dgm:prSet presAssocID="{44CCE7A8-5952-4D5A-A675-4A448FF18701}" presName="compNode" presStyleCnt="0"/>
      <dgm:spPr/>
    </dgm:pt>
    <dgm:pt modelId="{DC9D594A-14B4-4EED-847F-137FB64C4B10}" type="pres">
      <dgm:prSet presAssocID="{44CCE7A8-5952-4D5A-A675-4A448FF18701}" presName="dummyConnPt" presStyleCnt="0"/>
      <dgm:spPr/>
    </dgm:pt>
    <dgm:pt modelId="{B5F2F327-D83C-4FB3-9012-B4C1C5B0A533}" type="pres">
      <dgm:prSet presAssocID="{44CCE7A8-5952-4D5A-A675-4A448FF18701}" presName="node" presStyleLbl="node1" presStyleIdx="3" presStyleCnt="4" custScaleY="113716" custLinFactX="-100000" custLinFactY="92800" custLinFactNeighborX="-161733" custLinFactNeighborY="100000">
        <dgm:presLayoutVars>
          <dgm:bulletEnabled val="1"/>
        </dgm:presLayoutVars>
      </dgm:prSet>
      <dgm:spPr/>
      <dgm:t>
        <a:bodyPr/>
        <a:lstStyle/>
        <a:p>
          <a:endParaRPr lang="zh-TW" altLang="en-US"/>
        </a:p>
      </dgm:t>
    </dgm:pt>
  </dgm:ptLst>
  <dgm:cxnLst>
    <dgm:cxn modelId="{55A73A55-B9A2-4F53-9372-8C02E1892EF8}" srcId="{D153244E-9CA2-4CCB-90F5-20D2EA47D9BA}" destId="{FD393D6F-8B7C-4400-A87B-9257CD8025BB}" srcOrd="1" destOrd="0" parTransId="{6E193E07-C68A-4A13-B79E-612AF6DB60D1}" sibTransId="{1C3134F8-3B55-4D94-958F-07E3AA97CD9F}"/>
    <dgm:cxn modelId="{1AB0A204-DEC0-457E-9E4C-48C583E92269}" type="presOf" srcId="{44CCE7A8-5952-4D5A-A675-4A448FF18701}" destId="{B5F2F327-D83C-4FB3-9012-B4C1C5B0A533}" srcOrd="0" destOrd="0" presId="urn:microsoft.com/office/officeart/2005/8/layout/bProcess4"/>
    <dgm:cxn modelId="{FAF46243-0533-4DEF-AF1E-BC4A965ABE19}" type="presOf" srcId="{33B856AB-9646-48C8-A3A7-7E954B5E177D}" destId="{5F68E64D-A2F7-4D82-AAAB-D593DCC3E339}" srcOrd="0" destOrd="0" presId="urn:microsoft.com/office/officeart/2005/8/layout/bProcess4"/>
    <dgm:cxn modelId="{258F0E18-D1C3-45D3-B001-E8459E87BE0D}" type="presOf" srcId="{92B72BE0-6BF5-4407-9536-A8AC0ACAC80B}" destId="{50AD6A38-E0C3-4EAE-8E81-9F3C1BE0C995}" srcOrd="0" destOrd="0" presId="urn:microsoft.com/office/officeart/2005/8/layout/bProcess4"/>
    <dgm:cxn modelId="{4C00270E-2812-45FF-B143-36D992775E70}" type="presOf" srcId="{FD393D6F-8B7C-4400-A87B-9257CD8025BB}" destId="{6B9B1391-282C-43AE-9D5F-A5E09247EBBD}" srcOrd="0" destOrd="0" presId="urn:microsoft.com/office/officeart/2005/8/layout/bProcess4"/>
    <dgm:cxn modelId="{24E8737C-5FA5-4B3D-A581-C3FAC35DBC5E}" type="presOf" srcId="{4814A998-9459-4B53-8DFD-41E803A9663C}" destId="{A6DE44EB-B012-4C48-A75C-F88ADB245C7B}" srcOrd="0" destOrd="0" presId="urn:microsoft.com/office/officeart/2005/8/layout/bProcess4"/>
    <dgm:cxn modelId="{324FDA16-8C05-4D37-8725-FE14B41198E4}" srcId="{D153244E-9CA2-4CCB-90F5-20D2EA47D9BA}" destId="{44CCE7A8-5952-4D5A-A675-4A448FF18701}" srcOrd="3" destOrd="0" parTransId="{43F93435-93A6-4B79-AFCC-F05AD8C8CB3A}" sibTransId="{832C39F6-19F3-4452-885C-2A38F449CEFB}"/>
    <dgm:cxn modelId="{B2DC78F6-CA97-435F-90F4-79AC31A41A94}" type="presOf" srcId="{1C3134F8-3B55-4D94-958F-07E3AA97CD9F}" destId="{B7165719-D2F4-40DD-9D1B-4EA7B411BB2B}" srcOrd="0" destOrd="0" presId="urn:microsoft.com/office/officeart/2005/8/layout/bProcess4"/>
    <dgm:cxn modelId="{C8897640-AF10-4A38-B401-0E7A84073DBC}" srcId="{D153244E-9CA2-4CCB-90F5-20D2EA47D9BA}" destId="{AD0A57EB-8E8B-4E88-BC78-26FA202DA302}" srcOrd="0" destOrd="0" parTransId="{4CE5F40A-B94F-4256-B108-973824A7D74E}" sibTransId="{92B72BE0-6BF5-4407-9536-A8AC0ACAC80B}"/>
    <dgm:cxn modelId="{BDFC7FB6-F8BB-4D06-98D2-1A5FC601AA0E}" srcId="{D153244E-9CA2-4CCB-90F5-20D2EA47D9BA}" destId="{4814A998-9459-4B53-8DFD-41E803A9663C}" srcOrd="2" destOrd="0" parTransId="{8F9D9727-2929-4252-9764-E5BD5737F978}" sibTransId="{33B856AB-9646-48C8-A3A7-7E954B5E177D}"/>
    <dgm:cxn modelId="{FA42697F-6F20-4710-82B3-E83D2AB5B71C}" type="presOf" srcId="{AD0A57EB-8E8B-4E88-BC78-26FA202DA302}" destId="{591CF938-863F-4217-8145-4ECE983081F9}" srcOrd="0" destOrd="0" presId="urn:microsoft.com/office/officeart/2005/8/layout/bProcess4"/>
    <dgm:cxn modelId="{179C59FC-7C04-4129-8BE7-910A0BB32BEA}" type="presOf" srcId="{D153244E-9CA2-4CCB-90F5-20D2EA47D9BA}" destId="{6ED6D271-9275-4404-A0FD-F87F81FE9E14}" srcOrd="0" destOrd="0" presId="urn:microsoft.com/office/officeart/2005/8/layout/bProcess4"/>
    <dgm:cxn modelId="{7C5A15B6-C141-4199-ACDF-8DC8232CA14D}" type="presParOf" srcId="{6ED6D271-9275-4404-A0FD-F87F81FE9E14}" destId="{B0E311A6-9542-4FBB-95DA-CD7DE7871A54}" srcOrd="0" destOrd="0" presId="urn:microsoft.com/office/officeart/2005/8/layout/bProcess4"/>
    <dgm:cxn modelId="{8238B705-7CFB-41D6-AD8E-CD7C57F4A2EF}" type="presParOf" srcId="{B0E311A6-9542-4FBB-95DA-CD7DE7871A54}" destId="{D9A5A47A-13C2-4492-951D-4CA3D98F9BD1}" srcOrd="0" destOrd="0" presId="urn:microsoft.com/office/officeart/2005/8/layout/bProcess4"/>
    <dgm:cxn modelId="{3B34000D-5200-40AE-ACCB-3593BC1E0670}" type="presParOf" srcId="{B0E311A6-9542-4FBB-95DA-CD7DE7871A54}" destId="{591CF938-863F-4217-8145-4ECE983081F9}" srcOrd="1" destOrd="0" presId="urn:microsoft.com/office/officeart/2005/8/layout/bProcess4"/>
    <dgm:cxn modelId="{6014B046-6FC8-4945-948C-9E292EB9418B}" type="presParOf" srcId="{6ED6D271-9275-4404-A0FD-F87F81FE9E14}" destId="{50AD6A38-E0C3-4EAE-8E81-9F3C1BE0C995}" srcOrd="1" destOrd="0" presId="urn:microsoft.com/office/officeart/2005/8/layout/bProcess4"/>
    <dgm:cxn modelId="{9A5E76CB-E7A7-4168-B34F-62D184B1AA85}" type="presParOf" srcId="{6ED6D271-9275-4404-A0FD-F87F81FE9E14}" destId="{6E3F6BB2-C685-449D-A2E7-7438229C30FD}" srcOrd="2" destOrd="0" presId="urn:microsoft.com/office/officeart/2005/8/layout/bProcess4"/>
    <dgm:cxn modelId="{82F48A84-869B-4518-9F9D-92389099FD47}" type="presParOf" srcId="{6E3F6BB2-C685-449D-A2E7-7438229C30FD}" destId="{9CBA2568-82D9-41E9-8104-DEF4DE03DB73}" srcOrd="0" destOrd="0" presId="urn:microsoft.com/office/officeart/2005/8/layout/bProcess4"/>
    <dgm:cxn modelId="{023A729B-7A5A-43B3-BB45-B91016FA42D3}" type="presParOf" srcId="{6E3F6BB2-C685-449D-A2E7-7438229C30FD}" destId="{6B9B1391-282C-43AE-9D5F-A5E09247EBBD}" srcOrd="1" destOrd="0" presId="urn:microsoft.com/office/officeart/2005/8/layout/bProcess4"/>
    <dgm:cxn modelId="{C456E2D8-25A5-4449-88E6-0100A5F6BF6D}" type="presParOf" srcId="{6ED6D271-9275-4404-A0FD-F87F81FE9E14}" destId="{B7165719-D2F4-40DD-9D1B-4EA7B411BB2B}" srcOrd="3" destOrd="0" presId="urn:microsoft.com/office/officeart/2005/8/layout/bProcess4"/>
    <dgm:cxn modelId="{41CAE257-3B59-4D11-A61A-3CD372E5831A}" type="presParOf" srcId="{6ED6D271-9275-4404-A0FD-F87F81FE9E14}" destId="{AE6D9F31-AFF4-4211-87A2-EA182FF47F39}" srcOrd="4" destOrd="0" presId="urn:microsoft.com/office/officeart/2005/8/layout/bProcess4"/>
    <dgm:cxn modelId="{F7332465-7205-42BE-8900-063AC1663748}" type="presParOf" srcId="{AE6D9F31-AFF4-4211-87A2-EA182FF47F39}" destId="{75EA5484-68D6-4844-81C8-4C2FA07CBF2F}" srcOrd="0" destOrd="0" presId="urn:microsoft.com/office/officeart/2005/8/layout/bProcess4"/>
    <dgm:cxn modelId="{E79502E2-C6A9-4C87-B8F1-824457A8F804}" type="presParOf" srcId="{AE6D9F31-AFF4-4211-87A2-EA182FF47F39}" destId="{A6DE44EB-B012-4C48-A75C-F88ADB245C7B}" srcOrd="1" destOrd="0" presId="urn:microsoft.com/office/officeart/2005/8/layout/bProcess4"/>
    <dgm:cxn modelId="{62C936F4-8AD9-4132-945B-D09ED538225B}" type="presParOf" srcId="{6ED6D271-9275-4404-A0FD-F87F81FE9E14}" destId="{5F68E64D-A2F7-4D82-AAAB-D593DCC3E339}" srcOrd="5" destOrd="0" presId="urn:microsoft.com/office/officeart/2005/8/layout/bProcess4"/>
    <dgm:cxn modelId="{10AFD4BB-2347-46CF-AD00-40E7DD50CC03}" type="presParOf" srcId="{6ED6D271-9275-4404-A0FD-F87F81FE9E14}" destId="{B2861ED3-1224-4C0F-9B79-B9A55FF57C6E}" srcOrd="6" destOrd="0" presId="urn:microsoft.com/office/officeart/2005/8/layout/bProcess4"/>
    <dgm:cxn modelId="{B1B210C0-420D-4D6E-85D1-49BDBC1AEC53}" type="presParOf" srcId="{B2861ED3-1224-4C0F-9B79-B9A55FF57C6E}" destId="{DC9D594A-14B4-4EED-847F-137FB64C4B10}" srcOrd="0" destOrd="0" presId="urn:microsoft.com/office/officeart/2005/8/layout/bProcess4"/>
    <dgm:cxn modelId="{6F762FE3-4550-4883-9B14-1C5E6F05DB81}" type="presParOf" srcId="{B2861ED3-1224-4C0F-9B79-B9A55FF57C6E}" destId="{B5F2F327-D83C-4FB3-9012-B4C1C5B0A53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0C00-5AE8-48E2-AED2-2C976395B04A}">
      <dsp:nvSpPr>
        <dsp:cNvPr id="0" name=""/>
        <dsp:cNvSpPr/>
      </dsp:nvSpPr>
      <dsp:spPr>
        <a:xfrm>
          <a:off x="0" y="3593070"/>
          <a:ext cx="7848720" cy="117932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TW" altLang="en-US" sz="2900" u="none" kern="1200" dirty="0"/>
            <a:t>本公司收到要保書後，進行要保書受理及審核</a:t>
          </a:r>
          <a:r>
            <a:rPr lang="zh-TW" altLang="en-US" sz="2900" kern="1200" dirty="0"/>
            <a:t>。</a:t>
          </a:r>
        </a:p>
      </dsp:txBody>
      <dsp:txXfrm>
        <a:off x="0" y="3593070"/>
        <a:ext cx="7848720" cy="1179325"/>
      </dsp:txXfrm>
    </dsp:sp>
    <dsp:sp modelId="{503D6EA2-1786-4E7A-B116-AE90ACA1AC97}">
      <dsp:nvSpPr>
        <dsp:cNvPr id="0" name=""/>
        <dsp:cNvSpPr/>
      </dsp:nvSpPr>
      <dsp:spPr>
        <a:xfrm rot="10800000">
          <a:off x="0" y="1796957"/>
          <a:ext cx="7848720" cy="1813803"/>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kern="1200" dirty="0"/>
            <a:t>學校分別將要保書填寫並用印後，寄至指定地址之駐點單位。</a:t>
          </a:r>
        </a:p>
      </dsp:txBody>
      <dsp:txXfrm rot="10800000">
        <a:off x="0" y="1796957"/>
        <a:ext cx="7848720" cy="1178555"/>
      </dsp:txXfrm>
    </dsp:sp>
    <dsp:sp modelId="{7CEFA6CE-AAD3-4B45-B7E0-754E74AF98B8}">
      <dsp:nvSpPr>
        <dsp:cNvPr id="0" name=""/>
        <dsp:cNvSpPr/>
      </dsp:nvSpPr>
      <dsp:spPr>
        <a:xfrm rot="10800000">
          <a:off x="0" y="0"/>
          <a:ext cx="7848720" cy="1813803"/>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35128" rIns="0" bIns="135128" numCol="1" spcCol="1270" anchor="ctr" anchorCtr="0">
          <a:noAutofit/>
        </a:bodyPr>
        <a:lstStyle/>
        <a:p>
          <a:pPr lvl="0" algn="ctr" defTabSz="844550">
            <a:lnSpc>
              <a:spcPct val="90000"/>
            </a:lnSpc>
            <a:spcBef>
              <a:spcPct val="0"/>
            </a:spcBef>
            <a:spcAft>
              <a:spcPct val="35000"/>
            </a:spcAft>
          </a:pPr>
          <a:r>
            <a:rPr lang="zh-TW" altLang="en-US" sz="1900" kern="1200" dirty="0">
              <a:latin typeface="Arial" panose="020B0604020202020204" pitchFamily="34" charset="0"/>
              <a:ea typeface="微軟正黑體" panose="020B0604030504040204" pitchFamily="34" charset="-120"/>
              <a:cs typeface="Arial" panose="020B0604020202020204" pitchFamily="34" charset="0"/>
            </a:rPr>
            <a:t>本公司將</a:t>
          </a:r>
          <a:r>
            <a:rPr lang="en-US" altLang="zh-TW" sz="1900" kern="1200" dirty="0">
              <a:latin typeface="Arial" panose="020B0604020202020204" pitchFamily="34" charset="0"/>
              <a:ea typeface="微軟正黑體" panose="020B0604030504040204" pitchFamily="34" charset="-120"/>
              <a:cs typeface="Arial" panose="020B0604020202020204" pitchFamily="34" charset="0"/>
            </a:rPr>
            <a:t>”</a:t>
          </a:r>
          <a:r>
            <a:rPr lang="zh-TW" altLang="en-US" sz="1900" kern="1200" dirty="0">
              <a:latin typeface="Arial" panose="020B0604020202020204" pitchFamily="34" charset="0"/>
              <a:ea typeface="微軟正黑體" panose="020B0604030504040204" pitchFamily="34" charset="-120"/>
              <a:cs typeface="Arial" panose="020B0604020202020204" pitchFamily="34" charset="0"/>
            </a:rPr>
            <a:t>空白正本要保書</a:t>
          </a:r>
          <a:r>
            <a:rPr lang="en-US" altLang="zh-TW" sz="1900" kern="1200" dirty="0">
              <a:latin typeface="Arial" panose="020B0604020202020204" pitchFamily="34" charset="0"/>
              <a:ea typeface="微軟正黑體" panose="020B0604030504040204" pitchFamily="34" charset="-120"/>
              <a:cs typeface="Arial" panose="020B0604020202020204" pitchFamily="34" charset="0"/>
            </a:rPr>
            <a:t>”</a:t>
          </a:r>
          <a:r>
            <a:rPr lang="zh-TW" altLang="en-US" sz="1900" kern="1200" dirty="0">
              <a:latin typeface="Arial" panose="020B0604020202020204" pitchFamily="34" charset="0"/>
              <a:ea typeface="微軟正黑體" panose="020B0604030504040204" pitchFamily="34" charset="-120"/>
              <a:cs typeface="Arial" panose="020B0604020202020204" pitchFamily="34" charset="0"/>
            </a:rPr>
            <a:t>寄至各大專院校。</a:t>
          </a:r>
          <a:endParaRPr lang="zh-TW" altLang="en-US" sz="1600"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dsp:txBody>
      <dsp:txXfrm rot="10800000">
        <a:off x="0" y="0"/>
        <a:ext cx="7848720" cy="1178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6A38-E0C3-4EAE-8E81-9F3C1BE0C995}">
      <dsp:nvSpPr>
        <dsp:cNvPr id="0" name=""/>
        <dsp:cNvSpPr/>
      </dsp:nvSpPr>
      <dsp:spPr>
        <a:xfrm rot="5400000">
          <a:off x="-282965" y="1235503"/>
          <a:ext cx="1571532" cy="14151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CF938-863F-4217-8145-4ECE983081F9}">
      <dsp:nvSpPr>
        <dsp:cNvPr id="0" name=""/>
        <dsp:cNvSpPr/>
      </dsp:nvSpPr>
      <dsp:spPr>
        <a:xfrm>
          <a:off x="61522" y="482116"/>
          <a:ext cx="3667644" cy="943417"/>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學校</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線上加保</a:t>
          </a:r>
          <a:endPar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lvl="0" algn="ctr" defTabSz="889000">
            <a:lnSpc>
              <a:spcPct val="90000"/>
            </a:lnSpc>
            <a:spcBef>
              <a:spcPct val="0"/>
            </a:spcBef>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作業完成</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名冊上傳</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dsp:txBody>
      <dsp:txXfrm>
        <a:off x="89154" y="509748"/>
        <a:ext cx="3612380" cy="888153"/>
      </dsp:txXfrm>
    </dsp:sp>
    <dsp:sp modelId="{B7165719-D2F4-40DD-9D1B-4EA7B411BB2B}">
      <dsp:nvSpPr>
        <dsp:cNvPr id="0" name=""/>
        <dsp:cNvSpPr/>
      </dsp:nvSpPr>
      <dsp:spPr>
        <a:xfrm rot="5399978">
          <a:off x="-215760" y="2446839"/>
          <a:ext cx="1214304" cy="14151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B1391-282C-43AE-9D5F-A5E09247EBBD}">
      <dsp:nvSpPr>
        <dsp:cNvPr id="0" name=""/>
        <dsp:cNvSpPr/>
      </dsp:nvSpPr>
      <dsp:spPr>
        <a:xfrm>
          <a:off x="72002" y="1672624"/>
          <a:ext cx="1572362" cy="943417"/>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操作者發現要保資料錯誤</a:t>
          </a:r>
        </a:p>
      </dsp:txBody>
      <dsp:txXfrm>
        <a:off x="99634" y="1700256"/>
        <a:ext cx="1517098" cy="888153"/>
      </dsp:txXfrm>
    </dsp:sp>
    <dsp:sp modelId="{5F68E64D-A2F7-4D82-AAAB-D593DCC3E339}">
      <dsp:nvSpPr>
        <dsp:cNvPr id="0" name=""/>
        <dsp:cNvSpPr/>
      </dsp:nvSpPr>
      <dsp:spPr>
        <a:xfrm rot="5400000">
          <a:off x="-219075" y="3674289"/>
          <a:ext cx="1220942" cy="14151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DE44EB-B012-4C48-A75C-F88ADB245C7B}">
      <dsp:nvSpPr>
        <dsp:cNvPr id="0" name=""/>
        <dsp:cNvSpPr/>
      </dsp:nvSpPr>
      <dsp:spPr>
        <a:xfrm>
          <a:off x="72010" y="2896755"/>
          <a:ext cx="1572362" cy="943417"/>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endPar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lvl="0" algn="ctr" defTabSz="711200">
            <a:lnSpc>
              <a:spcPct val="90000"/>
            </a:lnSpc>
            <a:spcBef>
              <a:spcPct val="0"/>
            </a:spcBef>
            <a:spcAft>
              <a:spcPct val="35000"/>
            </a:spcAft>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自行作廢</a:t>
          </a:r>
        </a:p>
      </dsp:txBody>
      <dsp:txXfrm>
        <a:off x="99642" y="2924387"/>
        <a:ext cx="1517098" cy="888153"/>
      </dsp:txXfrm>
    </dsp:sp>
    <dsp:sp modelId="{B5F2F327-D83C-4FB3-9012-B4C1C5B0A533}">
      <dsp:nvSpPr>
        <dsp:cNvPr id="0" name=""/>
        <dsp:cNvSpPr/>
      </dsp:nvSpPr>
      <dsp:spPr>
        <a:xfrm>
          <a:off x="72010" y="4063498"/>
          <a:ext cx="1572362" cy="107281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操作者重新依照投</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加</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保流程操作</a:t>
          </a:r>
        </a:p>
      </dsp:txBody>
      <dsp:txXfrm>
        <a:off x="103432" y="4094920"/>
        <a:ext cx="1509518" cy="10099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2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56684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250811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zh-TW" sz="4400" b="0" strike="noStrike" spc="-1">
              <a:solidFill>
                <a:srgbClr val="000000"/>
              </a:solidFill>
              <a:latin typeface="Calibri"/>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10885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65763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5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178623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48129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24593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07616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61BEF0D-F0BB-DE4B-95CE-6DB70DBA9567}" type="datetimeFigureOut">
              <a:rPr lang="en-US" smtClean="0"/>
              <a:pPr/>
              <a:t>8/6/2024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411743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7273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8/6/2024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5189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ollege.ice.com.tw/"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college.ice.com.tw/"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21672" y="1726458"/>
            <a:ext cx="9180000" cy="278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u="sng" strike="noStrike" spc="-1" dirty="0" err="1">
                <a:solidFill>
                  <a:srgbClr val="000000"/>
                </a:solidFill>
                <a:uFillTx/>
                <a:latin typeface="微軟正黑體"/>
                <a:ea typeface="微軟正黑體"/>
              </a:rPr>
              <a:t>說明會簡報</a:t>
            </a:r>
            <a:r>
              <a:rPr lang="en-US" sz="4000" b="1" strike="noStrike" spc="-1" dirty="0" err="1">
                <a:solidFill>
                  <a:srgbClr val="000000"/>
                </a:solidFill>
                <a:latin typeface="微軟正黑體"/>
                <a:ea typeface="微軟正黑體"/>
              </a:rPr>
              <a:t>下載網方式</a:t>
            </a:r>
            <a:r>
              <a:rPr lang="en-US" sz="4000" b="1" strike="noStrike" spc="-1" dirty="0">
                <a:solidFill>
                  <a:srgbClr val="000000"/>
                </a:solidFill>
                <a:latin typeface="微軟正黑體"/>
                <a:ea typeface="微軟正黑體"/>
              </a:rPr>
              <a:t>：</a:t>
            </a:r>
            <a:endParaRPr lang="en-US" sz="4000" b="0" strike="noStrike" spc="-1" dirty="0">
              <a:latin typeface="Arial"/>
            </a:endParaRPr>
          </a:p>
          <a:p>
            <a:pPr>
              <a:lnSpc>
                <a:spcPct val="100000"/>
              </a:lnSpc>
            </a:pPr>
            <a:endParaRPr lang="en-US" sz="4000" b="0" strike="noStrike" spc="-1" dirty="0">
              <a:latin typeface="Arial"/>
            </a:endParaRPr>
          </a:p>
          <a:p>
            <a:pPr>
              <a:lnSpc>
                <a:spcPct val="100000"/>
              </a:lnSpc>
              <a:spcAft>
                <a:spcPts val="601"/>
              </a:spcAft>
            </a:pPr>
            <a:r>
              <a:rPr lang="en-US" sz="2800" b="1" strike="noStrike" spc="-1" dirty="0">
                <a:solidFill>
                  <a:srgbClr val="000000"/>
                </a:solidFill>
                <a:latin typeface="微軟正黑體"/>
                <a:ea typeface="微軟正黑體"/>
              </a:rPr>
              <a:t>1.請進入「</a:t>
            </a:r>
            <a:r>
              <a:rPr lang="en-US" sz="2800" b="1" strike="noStrike" spc="-1" dirty="0">
                <a:solidFill>
                  <a:srgbClr val="FF0000"/>
                </a:solidFill>
                <a:latin typeface="微軟正黑體"/>
                <a:ea typeface="微軟正黑體"/>
              </a:rPr>
              <a:t>加(退)</a:t>
            </a:r>
            <a:r>
              <a:rPr lang="en-US" sz="2800" b="1" strike="noStrike" spc="-1" dirty="0" err="1">
                <a:solidFill>
                  <a:srgbClr val="FF0000"/>
                </a:solidFill>
                <a:latin typeface="微軟正黑體"/>
                <a:ea typeface="微軟正黑體"/>
              </a:rPr>
              <a:t>保作業系統</a:t>
            </a:r>
            <a:r>
              <a:rPr lang="en-US" sz="2800" b="1" strike="noStrike" spc="-1" dirty="0" err="1">
                <a:solidFill>
                  <a:srgbClr val="000000"/>
                </a:solidFill>
                <a:latin typeface="微軟正黑體"/>
                <a:ea typeface="微軟正黑體"/>
              </a:rPr>
              <a:t>」</a:t>
            </a:r>
            <a:r>
              <a:rPr lang="en-US" sz="2800" b="1" u="sng" strike="noStrike" spc="-1" dirty="0" err="1">
                <a:solidFill>
                  <a:srgbClr val="0000FF"/>
                </a:solidFill>
                <a:uFillTx/>
                <a:latin typeface="微軟正黑體"/>
                <a:ea typeface="微軟正黑體"/>
                <a:hlinkClick r:id="rId2"/>
              </a:rPr>
              <a:t>http</a:t>
            </a:r>
            <a:r>
              <a:rPr lang="en-US" sz="2800" b="1" u="sng" strike="noStrike" spc="-1" dirty="0">
                <a:solidFill>
                  <a:srgbClr val="0000FF"/>
                </a:solidFill>
                <a:uFillTx/>
                <a:latin typeface="微軟正黑體"/>
                <a:ea typeface="微軟正黑體"/>
                <a:hlinkClick r:id="rId2"/>
              </a:rPr>
              <a:t>://college.ice.com.tw/</a:t>
            </a:r>
            <a:r>
              <a:rPr lang="en-US" sz="2800" b="1" strike="noStrike" spc="-1" dirty="0">
                <a:solidFill>
                  <a:srgbClr val="FF0000"/>
                </a:solidFill>
                <a:latin typeface="微軟正黑體"/>
                <a:ea typeface="微軟正黑體"/>
              </a:rPr>
              <a:t>  </a:t>
            </a:r>
            <a:r>
              <a:rPr lang="en-US" sz="2800" b="1" strike="noStrike" spc="-1" dirty="0" err="1">
                <a:solidFill>
                  <a:srgbClr val="FF0000"/>
                </a:solidFill>
                <a:latin typeface="微軟正黑體"/>
                <a:ea typeface="微軟正黑體"/>
              </a:rPr>
              <a:t>或掃</a:t>
            </a:r>
            <a:endParaRPr lang="en-US" sz="2800" b="0" strike="noStrike" spc="-1" dirty="0">
              <a:latin typeface="Arial"/>
            </a:endParaRPr>
          </a:p>
          <a:p>
            <a:pPr>
              <a:lnSpc>
                <a:spcPct val="100000"/>
              </a:lnSpc>
              <a:spcAft>
                <a:spcPts val="601"/>
              </a:spcAft>
            </a:pPr>
            <a:endParaRPr lang="en-US" sz="2800" b="0" strike="noStrike" spc="-1" dirty="0">
              <a:latin typeface="Arial"/>
            </a:endParaRPr>
          </a:p>
          <a:p>
            <a:pPr>
              <a:lnSpc>
                <a:spcPct val="100000"/>
              </a:lnSpc>
              <a:spcAft>
                <a:spcPts val="601"/>
              </a:spcAft>
            </a:pPr>
            <a:r>
              <a:rPr lang="en-US" sz="2800" b="1" strike="noStrike" spc="-1" dirty="0">
                <a:solidFill>
                  <a:srgbClr val="000000"/>
                </a:solidFill>
                <a:latin typeface="微軟正黑體"/>
                <a:ea typeface="微軟正黑體"/>
              </a:rPr>
              <a:t>2.使用學校帳號及密碼</a:t>
            </a:r>
            <a:r>
              <a:rPr lang="en-US" sz="2800" b="1" strike="noStrike" spc="-1" dirty="0">
                <a:solidFill>
                  <a:srgbClr val="FF0000"/>
                </a:solidFill>
                <a:latin typeface="微軟正黑體"/>
                <a:ea typeface="微軟正黑體"/>
              </a:rPr>
              <a:t>登入系統</a:t>
            </a:r>
            <a:r>
              <a:rPr lang="en-US" sz="2800" b="1" strike="noStrike" spc="-1" dirty="0">
                <a:solidFill>
                  <a:srgbClr val="000000"/>
                </a:solidFill>
                <a:latin typeface="微軟正黑體"/>
                <a:ea typeface="微軟正黑體"/>
              </a:rPr>
              <a:t>，至</a:t>
            </a:r>
            <a:r>
              <a:rPr lang="en-US" sz="2800" b="1" strike="noStrike" spc="-1" dirty="0">
                <a:solidFill>
                  <a:srgbClr val="FF0000"/>
                </a:solidFill>
                <a:latin typeface="微軟正黑體"/>
                <a:ea typeface="微軟正黑體"/>
              </a:rPr>
              <a:t>文件下載</a:t>
            </a:r>
            <a:r>
              <a:rPr lang="en-US" sz="2800" b="1" strike="noStrike" spc="-1" dirty="0">
                <a:solidFill>
                  <a:srgbClr val="000000"/>
                </a:solidFill>
                <a:latin typeface="微軟正黑體"/>
                <a:ea typeface="微軟正黑體"/>
              </a:rPr>
              <a:t>項目中下載</a:t>
            </a:r>
            <a:endParaRPr lang="en-US" sz="2800" b="0" strike="noStrike" spc="-1" dirty="0">
              <a:latin typeface="Arial"/>
            </a:endParaRPr>
          </a:p>
        </p:txBody>
      </p:sp>
      <p:pic>
        <p:nvPicPr>
          <p:cNvPr id="87" name="圖片 1"/>
          <p:cNvPicPr/>
          <p:nvPr/>
        </p:nvPicPr>
        <p:blipFill>
          <a:blip r:embed="rId3"/>
          <a:stretch/>
        </p:blipFill>
        <p:spPr>
          <a:xfrm>
            <a:off x="5868000" y="1901160"/>
            <a:ext cx="2155320" cy="2155320"/>
          </a:xfrm>
          <a:prstGeom prst="rect">
            <a:avLst/>
          </a:prstGeom>
          <a:ln>
            <a:noFill/>
          </a:ln>
        </p:spPr>
      </p:pic>
      <p:pic>
        <p:nvPicPr>
          <p:cNvPr id="89" name="圖片 7"/>
          <p:cNvPicPr/>
          <p:nvPr/>
        </p:nvPicPr>
        <p:blipFill>
          <a:blip r:embed="rId4"/>
          <a:stretch/>
        </p:blipFill>
        <p:spPr>
          <a:xfrm>
            <a:off x="3188246" y="5087692"/>
            <a:ext cx="352080" cy="33300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943820" y="624605"/>
            <a:ext cx="52560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系統操作流程參考頁數</a:t>
            </a:r>
            <a:endParaRPr lang="en-US" sz="4000" b="0" strike="noStrike" spc="-1" dirty="0">
              <a:latin typeface="Arial"/>
            </a:endParaRPr>
          </a:p>
        </p:txBody>
      </p:sp>
      <p:graphicFrame>
        <p:nvGraphicFramePr>
          <p:cNvPr id="127" name="Table 2"/>
          <p:cNvGraphicFramePr/>
          <p:nvPr>
            <p:extLst>
              <p:ext uri="{D42A27DB-BD31-4B8C-83A1-F6EECF244321}">
                <p14:modId xmlns:p14="http://schemas.microsoft.com/office/powerpoint/2010/main" val="184765902"/>
              </p:ext>
            </p:extLst>
          </p:nvPr>
        </p:nvGraphicFramePr>
        <p:xfrm>
          <a:off x="395640" y="1591920"/>
          <a:ext cx="8352360" cy="3596640"/>
        </p:xfrm>
        <a:graphic>
          <a:graphicData uri="http://schemas.openxmlformats.org/drawingml/2006/table">
            <a:tbl>
              <a:tblPr/>
              <a:tblGrid>
                <a:gridCol w="2952000">
                  <a:extLst>
                    <a:ext uri="{9D8B030D-6E8A-4147-A177-3AD203B41FA5}">
                      <a16:colId xmlns:a16="http://schemas.microsoft.com/office/drawing/2014/main" val="20000"/>
                    </a:ext>
                  </a:extLst>
                </a:gridCol>
                <a:gridCol w="5400360">
                  <a:extLst>
                    <a:ext uri="{9D8B030D-6E8A-4147-A177-3AD203B41FA5}">
                      <a16:colId xmlns:a16="http://schemas.microsoft.com/office/drawing/2014/main" val="20001"/>
                    </a:ext>
                  </a:extLst>
                </a:gridCol>
              </a:tblGrid>
              <a:tr h="0">
                <a:tc>
                  <a:txBody>
                    <a:bodyPr/>
                    <a:lstStyle/>
                    <a:p>
                      <a:pPr algn="ctr">
                        <a:lnSpc>
                          <a:spcPct val="100000"/>
                        </a:lnSpc>
                      </a:pPr>
                      <a:r>
                        <a:rPr lang="en-US" sz="2000" b="1" strike="noStrike" spc="-1" dirty="0" err="1">
                          <a:solidFill>
                            <a:srgbClr val="FFFFFF"/>
                          </a:solidFill>
                          <a:latin typeface="Arial"/>
                          <a:ea typeface="微軟正黑體"/>
                        </a:rPr>
                        <a:t>保險作業</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2000" b="1" strike="noStrike" spc="-1">
                          <a:solidFill>
                            <a:srgbClr val="FFFFFF"/>
                          </a:solidFill>
                          <a:latin typeface="Arial"/>
                          <a:ea typeface="微軟正黑體"/>
                        </a:rPr>
                        <a:t>簡報說明頁數</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0">
                <a:tc>
                  <a:txBody>
                    <a:bodyPr/>
                    <a:lstStyle/>
                    <a:p>
                      <a:pPr algn="ctr">
                        <a:lnSpc>
                          <a:spcPct val="100000"/>
                        </a:lnSpc>
                      </a:pPr>
                      <a:r>
                        <a:rPr lang="en-US" sz="2400" b="1" strike="noStrike" spc="-1" dirty="0" err="1">
                          <a:solidFill>
                            <a:srgbClr val="000000"/>
                          </a:solidFill>
                          <a:latin typeface="Arial"/>
                          <a:ea typeface="微軟正黑體"/>
                        </a:rPr>
                        <a:t>加退保前置申請</a:t>
                      </a:r>
                      <a:endParaRPr lang="en-US" sz="2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P.11-23</a:t>
                      </a:r>
                      <a:endParaRPr lang="en-US" sz="2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trike="noStrike" spc="-1" dirty="0" err="1">
                          <a:solidFill>
                            <a:srgbClr val="000000"/>
                          </a:solidFill>
                          <a:latin typeface="Arial"/>
                          <a:ea typeface="微軟正黑體"/>
                        </a:rPr>
                        <a:t>投保</a:t>
                      </a:r>
                      <a:r>
                        <a:rPr lang="en-US" altLang="zh-TW" sz="2400" b="1" strike="noStrike" spc="-1" dirty="0">
                          <a:solidFill>
                            <a:srgbClr val="000000"/>
                          </a:solidFill>
                          <a:latin typeface="+mn-lt"/>
                          <a:ea typeface="微軟正黑體"/>
                        </a:rPr>
                        <a:t>(</a:t>
                      </a:r>
                      <a:r>
                        <a:rPr lang="en-US" altLang="zh-TW" sz="2400" b="1" strike="noStrike" spc="-1" dirty="0" err="1">
                          <a:solidFill>
                            <a:srgbClr val="000000"/>
                          </a:solidFill>
                          <a:latin typeface="+mn-lt"/>
                          <a:ea typeface="微軟正黑體"/>
                        </a:rPr>
                        <a:t>加保</a:t>
                      </a:r>
                      <a:r>
                        <a:rPr lang="en-US" altLang="zh-TW" sz="2400" b="1" strike="noStrike" spc="-1" dirty="0">
                          <a:solidFill>
                            <a:srgbClr val="000000"/>
                          </a:solidFill>
                          <a:latin typeface="Arial"/>
                          <a:ea typeface="微軟正黑體"/>
                        </a:rPr>
                        <a:t>)</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P.24-</a:t>
                      </a:r>
                      <a:r>
                        <a:rPr lang="en-US" altLang="zh-TW" sz="2400" b="1" strike="noStrike" spc="-1" dirty="0">
                          <a:solidFill>
                            <a:srgbClr val="000000"/>
                          </a:solidFill>
                          <a:latin typeface="Arial"/>
                          <a:ea typeface="微軟正黑體"/>
                        </a:rPr>
                        <a:t>45</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0">
                <a:tc>
                  <a:txBody>
                    <a:bodyPr/>
                    <a:lstStyle/>
                    <a:p>
                      <a:pPr algn="ctr">
                        <a:lnSpc>
                          <a:spcPct val="100000"/>
                        </a:lnSpc>
                      </a:pPr>
                      <a:r>
                        <a:rPr lang="zh-TW" altLang="en-US" sz="2400" b="1" strike="noStrike" kern="1200" spc="-1" dirty="0">
                          <a:solidFill>
                            <a:srgbClr val="000000"/>
                          </a:solidFill>
                          <a:latin typeface="Arial"/>
                          <a:ea typeface="微軟正黑體"/>
                          <a:cs typeface="+mn-cs"/>
                        </a:rPr>
                        <a:t>投保證明與收據</a:t>
                      </a:r>
                      <a:endParaRPr lang="en-US" sz="2400" b="1" strike="noStrike" kern="1200" spc="-1" dirty="0">
                        <a:solidFill>
                          <a:srgbClr val="000000"/>
                        </a:solidFill>
                        <a:latin typeface="Arial"/>
                        <a:ea typeface="微軟正黑體"/>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a:t>
                      </a:r>
                      <a:r>
                        <a:rPr lang="en-US" altLang="zh-TW" sz="2400" b="1" strike="noStrike" spc="-1" dirty="0">
                          <a:solidFill>
                            <a:srgbClr val="000000"/>
                          </a:solidFill>
                          <a:latin typeface="Arial"/>
                          <a:ea typeface="微軟正黑體"/>
                        </a:rPr>
                        <a:t>46-48</a:t>
                      </a:r>
                      <a:endParaRPr lang="en-US" sz="2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4"/>
                  </a:ext>
                </a:extLst>
              </a:tr>
              <a:tr h="0">
                <a:tc>
                  <a:txBody>
                    <a:bodyPr/>
                    <a:lstStyle/>
                    <a:p>
                      <a:pPr algn="ctr">
                        <a:lnSpc>
                          <a:spcPct val="100000"/>
                        </a:lnSpc>
                      </a:pPr>
                      <a:r>
                        <a:rPr lang="en-US" sz="2400" b="1" strike="noStrike" spc="-1" dirty="0" err="1">
                          <a:solidFill>
                            <a:srgbClr val="000000"/>
                          </a:solidFill>
                          <a:latin typeface="Arial"/>
                          <a:ea typeface="微軟正黑體"/>
                        </a:rPr>
                        <a:t>繳費證明上傳</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P.49-53</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a16="http://schemas.microsoft.com/office/drawing/2014/main" val="10005"/>
                  </a:ext>
                </a:extLst>
              </a:tr>
              <a:tr h="0">
                <a:tc>
                  <a:txBody>
                    <a:bodyPr/>
                    <a:lstStyle/>
                    <a:p>
                      <a:pPr algn="ctr">
                        <a:lnSpc>
                          <a:spcPct val="100000"/>
                        </a:lnSpc>
                      </a:pPr>
                      <a:r>
                        <a:rPr lang="en-US" sz="2400" b="1" strike="noStrike" spc="-1" dirty="0" err="1">
                          <a:solidFill>
                            <a:srgbClr val="000000"/>
                          </a:solidFill>
                          <a:latin typeface="Arial"/>
                          <a:ea typeface="微軟正黑體"/>
                        </a:rPr>
                        <a:t>保單作廢</a:t>
                      </a:r>
                      <a:endParaRPr lang="en-US" sz="2400" b="0" strike="noStrike" spc="-1" dirty="0">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P.54-61</a:t>
                      </a:r>
                      <a:endParaRPr lang="en-US" sz="2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7"/>
                  </a:ext>
                </a:extLst>
              </a:tr>
              <a:tr h="0">
                <a:tc>
                  <a:txBody>
                    <a:bodyPr/>
                    <a:lstStyle/>
                    <a:p>
                      <a:pPr algn="ctr">
                        <a:lnSpc>
                          <a:spcPct val="100000"/>
                        </a:lnSpc>
                      </a:pPr>
                      <a:r>
                        <a:rPr lang="en-US" sz="2400" b="1" strike="noStrike" spc="-1" dirty="0" err="1">
                          <a:solidFill>
                            <a:srgbClr val="000000"/>
                          </a:solidFill>
                          <a:latin typeface="Arial"/>
                          <a:ea typeface="微軟正黑體"/>
                        </a:rPr>
                        <a:t>退保</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P.62-64</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8"/>
                  </a:ext>
                </a:extLst>
              </a:tr>
              <a:tr h="0">
                <a:tc>
                  <a:txBody>
                    <a:bodyPr/>
                    <a:lstStyle/>
                    <a:p>
                      <a:pPr algn="ctr">
                        <a:lnSpc>
                          <a:spcPct val="100000"/>
                        </a:lnSpc>
                      </a:pPr>
                      <a:r>
                        <a:rPr lang="en-US" sz="2400" b="1" strike="noStrike" spc="-1" dirty="0" err="1">
                          <a:solidFill>
                            <a:srgbClr val="000000"/>
                          </a:solidFill>
                          <a:latin typeface="Arial"/>
                          <a:ea typeface="微軟正黑體"/>
                        </a:rPr>
                        <a:t>理賠</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P.65-7</a:t>
                      </a:r>
                      <a:r>
                        <a:rPr lang="en-US" altLang="zh-TW" sz="2400" b="1" strike="noStrike" spc="-1" dirty="0">
                          <a:solidFill>
                            <a:srgbClr val="000000"/>
                          </a:solidFill>
                          <a:latin typeface="Arial"/>
                          <a:ea typeface="微軟正黑體"/>
                        </a:rPr>
                        <a:t>4</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83611014-49AD-8E7A-926E-2D1AED966135}"/>
              </a:ext>
            </a:extLst>
          </p:cNvPr>
          <p:cNvSpPr>
            <a:spLocks noGrp="1"/>
          </p:cNvSpPr>
          <p:nvPr>
            <p:ph type="subTitle"/>
          </p:nvPr>
        </p:nvSpPr>
        <p:spPr>
          <a:xfrm>
            <a:off x="457200" y="4559467"/>
            <a:ext cx="8229240" cy="387798"/>
          </a:xfrm>
        </p:spPr>
        <p:txBody>
          <a:bodyPr/>
          <a:lstStyle/>
          <a:p>
            <a:pPr marL="0" indent="0">
              <a:buNone/>
            </a:pPr>
            <a:endParaRPr lang="zh-TW" altLang="en-US" dirty="0"/>
          </a:p>
        </p:txBody>
      </p:sp>
      <p:sp>
        <p:nvSpPr>
          <p:cNvPr id="2" name="標題 1">
            <a:extLst>
              <a:ext uri="{FF2B5EF4-FFF2-40B4-BE49-F238E27FC236}">
                <a16:creationId xmlns:a16="http://schemas.microsoft.com/office/drawing/2014/main" id="{3470722F-BF47-B7A5-8463-B50477ECF6CB}"/>
              </a:ext>
            </a:extLst>
          </p:cNvPr>
          <p:cNvSpPr>
            <a:spLocks noGrp="1"/>
          </p:cNvSpPr>
          <p:nvPr>
            <p:ph type="title"/>
          </p:nvPr>
        </p:nvSpPr>
        <p:spPr>
          <a:xfrm>
            <a:off x="457200" y="550606"/>
            <a:ext cx="8229240" cy="4149213"/>
          </a:xfrm>
        </p:spPr>
        <p:txBody>
          <a:bodyPr/>
          <a:lstStyle/>
          <a:p>
            <a:r>
              <a:rPr lang="zh-TW" altLang="en-US" sz="4400" b="1" spc="-1" dirty="0">
                <a:solidFill>
                  <a:srgbClr val="FF0000"/>
                </a:solidFill>
                <a:latin typeface="微軟正黑體"/>
                <a:ea typeface="微軟正黑體"/>
              </a:rPr>
              <a:t>如果學校有保險特殊需求或保險緊急狀況如何處理 </a:t>
            </a:r>
            <a:r>
              <a:rPr lang="en-US" altLang="zh-TW" sz="4400" b="1" spc="-1" dirty="0">
                <a:solidFill>
                  <a:srgbClr val="FF0000"/>
                </a:solidFill>
                <a:latin typeface="微軟正黑體"/>
                <a:ea typeface="微軟正黑體"/>
              </a:rPr>
              <a:t>?</a:t>
            </a:r>
            <a:r>
              <a:rPr lang="en-US" altLang="zh-TW" sz="4400" b="1" strike="noStrike" spc="-1" dirty="0">
                <a:solidFill>
                  <a:srgbClr val="FF0000"/>
                </a:solidFill>
                <a:latin typeface="微軟正黑體"/>
                <a:ea typeface="微軟正黑體"/>
              </a:rPr>
              <a:t/>
            </a:r>
            <a:br>
              <a:rPr lang="en-US" altLang="zh-TW" sz="4400" b="1" strike="noStrike" spc="-1" dirty="0">
                <a:solidFill>
                  <a:srgbClr val="FF0000"/>
                </a:solidFill>
                <a:latin typeface="微軟正黑體"/>
                <a:ea typeface="微軟正黑體"/>
              </a:rPr>
            </a:br>
            <a:r>
              <a:rPr lang="en-US" altLang="zh-TW" sz="4400" b="1" strike="noStrike" spc="-1" dirty="0">
                <a:solidFill>
                  <a:srgbClr val="FF0000"/>
                </a:solidFill>
                <a:latin typeface="微軟正黑體"/>
                <a:ea typeface="微軟正黑體"/>
              </a:rPr>
              <a:t/>
            </a:r>
            <a:br>
              <a:rPr lang="en-US" altLang="zh-TW" sz="4400" b="1" strike="noStrike" spc="-1" dirty="0">
                <a:solidFill>
                  <a:srgbClr val="FF0000"/>
                </a:solidFill>
                <a:latin typeface="微軟正黑體"/>
                <a:ea typeface="微軟正黑體"/>
              </a:rPr>
            </a:br>
            <a:r>
              <a:rPr lang="zh-TW" altLang="en-US" sz="2800" b="1" strike="noStrike" spc="-1" dirty="0">
                <a:solidFill>
                  <a:srgbClr val="FF0000"/>
                </a:solidFill>
                <a:latin typeface="微軟正黑體"/>
                <a:ea typeface="微軟正黑體"/>
              </a:rPr>
              <a:t>可與群組服務人員聯絡</a:t>
            </a:r>
            <a:r>
              <a:rPr lang="en-US" altLang="zh-TW" sz="2800" b="1" strike="noStrike" spc="-1" dirty="0">
                <a:solidFill>
                  <a:srgbClr val="FF0000"/>
                </a:solidFill>
                <a:latin typeface="微軟正黑體"/>
                <a:ea typeface="微軟正黑體"/>
              </a:rPr>
              <a:t>， </a:t>
            </a:r>
            <a:r>
              <a:rPr lang="zh-TW" altLang="en-US" sz="2800" b="1" strike="noStrike" spc="-1" dirty="0">
                <a:solidFill>
                  <a:srgbClr val="FF0000"/>
                </a:solidFill>
                <a:latin typeface="微軟正黑體"/>
                <a:ea typeface="微軟正黑體"/>
              </a:rPr>
              <a:t>本專案保險服務人員會盡力協助解決</a:t>
            </a:r>
            <a:r>
              <a:rPr lang="en-US" altLang="zh-TW" sz="2800" b="1" strike="noStrike" spc="-1" dirty="0">
                <a:solidFill>
                  <a:srgbClr val="FF0000"/>
                </a:solidFill>
                <a:latin typeface="微軟正黑體"/>
                <a:ea typeface="微軟正黑體"/>
              </a:rPr>
              <a:t>。</a:t>
            </a:r>
            <a:r>
              <a:rPr lang="en-US" altLang="zh-TW" sz="2800" b="0" strike="noStrike" spc="-1" dirty="0">
                <a:latin typeface="Arial"/>
              </a:rPr>
              <a:t/>
            </a:r>
            <a:br>
              <a:rPr lang="en-US" altLang="zh-TW" sz="2800" b="0" strike="noStrike" spc="-1" dirty="0">
                <a:latin typeface="Arial"/>
              </a:rPr>
            </a:br>
            <a:endParaRPr lang="zh-TW" altLang="en-US" sz="2800" dirty="0"/>
          </a:p>
        </p:txBody>
      </p:sp>
    </p:spTree>
    <p:extLst>
      <p:ext uri="{BB962C8B-B14F-4D97-AF65-F5344CB8AC3E}">
        <p14:creationId xmlns:p14="http://schemas.microsoft.com/office/powerpoint/2010/main" val="4838953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35640" y="2493000"/>
            <a:ext cx="9072720" cy="179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00"/>
                </a:solidFill>
                <a:latin typeface="微軟正黑體"/>
                <a:ea typeface="微軟正黑體"/>
              </a:rPr>
              <a:t>以上為本次校外實習保險說明</a:t>
            </a:r>
            <a:endParaRPr lang="en-US" sz="4000" b="0" strike="noStrike" spc="-1">
              <a:latin typeface="Arial"/>
            </a:endParaRPr>
          </a:p>
          <a:p>
            <a:pPr algn="ctr">
              <a:lnSpc>
                <a:spcPct val="100000"/>
              </a:lnSpc>
            </a:pPr>
            <a:endParaRPr lang="en-US" sz="4000" b="0" strike="noStrike" spc="-1">
              <a:latin typeface="Arial"/>
            </a:endParaRPr>
          </a:p>
          <a:p>
            <a:pPr algn="ctr">
              <a:lnSpc>
                <a:spcPct val="100000"/>
              </a:lnSpc>
            </a:pPr>
            <a:r>
              <a:rPr lang="en-US" sz="4000" b="1" strike="noStrike" spc="-1">
                <a:solidFill>
                  <a:srgbClr val="000000"/>
                </a:solidFill>
                <a:latin typeface="微軟正黑體"/>
                <a:ea typeface="微軟正黑體"/>
              </a:rPr>
              <a:t>如有任何問題歡迎隨時致電本公司洽詢</a:t>
            </a:r>
            <a:endParaRPr lang="en-US" sz="40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51640" y="1268640"/>
            <a:ext cx="8460720" cy="32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加退保前置</a:t>
            </a:r>
            <a:endParaRPr lang="en-US" sz="10500" b="0" strike="noStrike" spc="-1">
              <a:latin typeface="Arial"/>
            </a:endParaRPr>
          </a:p>
          <a:p>
            <a:pPr algn="ctr">
              <a:lnSpc>
                <a:spcPct val="100000"/>
              </a:lnSpc>
            </a:pPr>
            <a:r>
              <a:rPr lang="en-US" sz="10500" b="0" strike="noStrike" spc="-1">
                <a:solidFill>
                  <a:srgbClr val="FF0000"/>
                </a:solidFill>
                <a:latin typeface="標楷體"/>
                <a:ea typeface="標楷體"/>
              </a:rPr>
              <a:t>作業申請</a:t>
            </a:r>
            <a:endParaRPr lang="en-US" sz="105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723320" y="749880"/>
            <a:ext cx="57636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團體保險加退保前置作業</a:t>
            </a:r>
            <a:endParaRPr lang="en-US" sz="4000" b="0" strike="noStrike" spc="-1">
              <a:latin typeface="Arial"/>
            </a:endParaRPr>
          </a:p>
        </p:txBody>
      </p:sp>
      <p:graphicFrame>
        <p:nvGraphicFramePr>
          <p:cNvPr id="2" name="Diagram1"/>
          <p:cNvGraphicFramePr/>
          <p:nvPr>
            <p:extLst>
              <p:ext uri="{D42A27DB-BD31-4B8C-83A1-F6EECF244321}">
                <p14:modId xmlns:p14="http://schemas.microsoft.com/office/powerpoint/2010/main" val="134342278"/>
              </p:ext>
            </p:extLst>
          </p:nvPr>
        </p:nvGraphicFramePr>
        <p:xfrm>
          <a:off x="827640" y="1396440"/>
          <a:ext cx="7848720" cy="477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80000" y="2890565"/>
            <a:ext cx="8964000" cy="1065240"/>
          </a:xfrm>
          <a:prstGeom prst="rect">
            <a:avLst/>
          </a:prstGeom>
          <a:noFill/>
          <a:ln>
            <a:noFill/>
          </a:ln>
          <a:effectLst>
            <a:outerShdw blurRad="40000" dist="20160" dir="5400000" rotWithShape="0">
              <a:srgbClr val="000000">
                <a:alpha val="38000"/>
              </a:srgbClr>
            </a:outerShdw>
          </a:effectLst>
        </p:spPr>
        <p:style>
          <a:lnRef idx="3">
            <a:scrgbClr r="0" g="0" b="0"/>
          </a:lnRef>
          <a:fillRef idx="0">
            <a:scrgbClr r="0" g="0" b="0"/>
          </a:fillRef>
          <a:effectRef idx="1">
            <a:scrgbClr r="0" g="0" b="0"/>
          </a:effectRef>
          <a:fontRef idx="minor"/>
        </p:style>
        <p:txBody>
          <a:bodyPr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新光人壽團體保險要保書(含投保權益確認書)</a:t>
            </a:r>
            <a:endParaRPr lang="en-US" sz="3200" b="0" strike="noStrike" spc="-1">
              <a:latin typeface="Arial"/>
            </a:endParaRPr>
          </a:p>
          <a:p>
            <a:pPr algn="ctr">
              <a:lnSpc>
                <a:spcPct val="100000"/>
              </a:lnSpc>
            </a:pPr>
            <a:r>
              <a:rPr lang="en-US" sz="3200" b="1" strike="noStrike" spc="-1">
                <a:solidFill>
                  <a:srgbClr val="FF0000"/>
                </a:solidFill>
                <a:latin typeface="微軟正黑體"/>
                <a:ea typeface="微軟正黑體"/>
              </a:rPr>
              <a:t>填寫說明與範例</a:t>
            </a:r>
            <a:endParaRPr lang="en-US" sz="3200" b="0" strike="noStrike" spc="-1">
              <a:latin typeface="Arial"/>
            </a:endParaRPr>
          </a:p>
        </p:txBody>
      </p:sp>
      <p:sp>
        <p:nvSpPr>
          <p:cNvPr id="138" name="CustomShape 2"/>
          <p:cNvSpPr/>
          <p:nvPr/>
        </p:nvSpPr>
        <p:spPr>
          <a:xfrm>
            <a:off x="2715840" y="1321148"/>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投保前置申請</a:t>
            </a:r>
            <a:endParaRPr lang="en-US" sz="40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新光人壽團體保險要保書寄至學校共會有六頁，且一式兩份。</a:t>
            </a:r>
            <a:endParaRPr lang="en-US" sz="1400" b="0" strike="noStrike" spc="-1">
              <a:latin typeface="Arial"/>
            </a:endParaRPr>
          </a:p>
        </p:txBody>
      </p:sp>
      <p:sp>
        <p:nvSpPr>
          <p:cNvPr id="14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確認要保書完整性</a:t>
            </a:r>
            <a:endParaRPr lang="en-US" sz="1400" b="0" strike="noStrike" spc="-1">
              <a:latin typeface="Arial"/>
            </a:endParaRPr>
          </a:p>
        </p:txBody>
      </p:sp>
      <p:sp>
        <p:nvSpPr>
          <p:cNvPr id="14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投保前置申請</a:t>
            </a:r>
            <a:endParaRPr lang="en-US" sz="4000" b="0" strike="noStrike" spc="-1" dirty="0">
              <a:latin typeface="Arial"/>
            </a:endParaRPr>
          </a:p>
        </p:txBody>
      </p:sp>
      <p:sp>
        <p:nvSpPr>
          <p:cNvPr id="144" name="CustomShape 4"/>
          <p:cNvSpPr/>
          <p:nvPr/>
        </p:nvSpPr>
        <p:spPr>
          <a:xfrm>
            <a:off x="0" y="2205000"/>
            <a:ext cx="89640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要保書會有一份(每份六頁)</a:t>
            </a:r>
            <a:endParaRPr lang="en-US" sz="3200" b="0" strike="noStrike" spc="-1">
              <a:latin typeface="Arial"/>
            </a:endParaRPr>
          </a:p>
          <a:p>
            <a:pPr algn="ctr">
              <a:lnSpc>
                <a:spcPct val="100000"/>
              </a:lnSpc>
            </a:pP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請確認收到的要保書文件是否包含以下六頁內容</a:t>
            </a:r>
            <a:endParaRPr lang="en-US" sz="32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p:cNvPicPr/>
          <p:nvPr/>
        </p:nvPicPr>
        <p:blipFill>
          <a:blip r:embed="rId2"/>
          <a:stretch/>
        </p:blipFill>
        <p:spPr>
          <a:xfrm>
            <a:off x="376560" y="1941840"/>
            <a:ext cx="8619840" cy="3536640"/>
          </a:xfrm>
          <a:prstGeom prst="rect">
            <a:avLst/>
          </a:prstGeom>
          <a:ln w="9360">
            <a:solidFill>
              <a:schemeClr val="tx1"/>
            </a:solidFill>
            <a:miter/>
          </a:ln>
        </p:spPr>
      </p:pic>
      <p:sp>
        <p:nvSpPr>
          <p:cNvPr id="146"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47"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50"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51" name="CustomShape 4"/>
          <p:cNvSpPr/>
          <p:nvPr/>
        </p:nvSpPr>
        <p:spPr>
          <a:xfrm>
            <a:off x="923400" y="4502880"/>
            <a:ext cx="479880" cy="18900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152" name="CustomShape 5"/>
          <p:cNvSpPr/>
          <p:nvPr/>
        </p:nvSpPr>
        <p:spPr>
          <a:xfrm rot="15544200">
            <a:off x="2831400" y="5157000"/>
            <a:ext cx="707400" cy="20232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153" name="CustomShape 6"/>
          <p:cNvSpPr/>
          <p:nvPr/>
        </p:nvSpPr>
        <p:spPr>
          <a:xfrm>
            <a:off x="1716480" y="4692240"/>
            <a:ext cx="1944000" cy="199440"/>
          </a:xfrm>
          <a:prstGeom prst="rect">
            <a:avLst/>
          </a:prstGeom>
          <a:noFill/>
          <a:ln>
            <a:round/>
          </a:ln>
        </p:spPr>
        <p:style>
          <a:lnRef idx="2">
            <a:schemeClr val="accent2">
              <a:shade val="50000"/>
            </a:schemeClr>
          </a:lnRef>
          <a:fillRef idx="1">
            <a:schemeClr val="accent2"/>
          </a:fillRef>
          <a:effectRef idx="0">
            <a:schemeClr val="accent2"/>
          </a:effectRef>
          <a:fontRef idx="minor"/>
        </p:style>
        <p:txBody>
          <a:bodyPr/>
          <a:lstStyle/>
          <a:p>
            <a:endParaRPr lang="zh-TW" altLang="en-US"/>
          </a:p>
        </p:txBody>
      </p:sp>
      <p:sp>
        <p:nvSpPr>
          <p:cNvPr id="154" name="CustomShape 7"/>
          <p:cNvSpPr/>
          <p:nvPr/>
        </p:nvSpPr>
        <p:spPr>
          <a:xfrm>
            <a:off x="251640" y="1275120"/>
            <a:ext cx="8964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FF0000"/>
                </a:solidFill>
                <a:latin typeface="微軟正黑體"/>
                <a:ea typeface="微軟正黑體"/>
              </a:rPr>
              <a:t>藍字部分必須填寫或打勾，</a:t>
            </a:r>
            <a:endParaRPr lang="en-US" sz="2000" b="0" strike="noStrike" spc="-1">
              <a:latin typeface="Arial"/>
            </a:endParaRPr>
          </a:p>
          <a:p>
            <a:pPr algn="ctr">
              <a:lnSpc>
                <a:spcPct val="100000"/>
              </a:lnSpc>
            </a:pPr>
            <a:r>
              <a:rPr lang="en-US" sz="2000" b="1" strike="noStrike" spc="-1">
                <a:solidFill>
                  <a:srgbClr val="FF0000"/>
                </a:solidFill>
                <a:latin typeface="微軟正黑體"/>
                <a:ea typeface="微軟正黑體"/>
              </a:rPr>
              <a:t>(非常重要：出生年月日必須</a:t>
            </a:r>
            <a:r>
              <a:rPr lang="en-US" sz="2000" b="1" u="sng" strike="noStrike" spc="-1">
                <a:solidFill>
                  <a:srgbClr val="FF0000"/>
                </a:solidFill>
                <a:uFillTx/>
                <a:latin typeface="微軟正黑體"/>
                <a:ea typeface="微軟正黑體"/>
              </a:rPr>
              <a:t>鉛筆</a:t>
            </a:r>
            <a:r>
              <a:rPr lang="en-US" sz="2000" b="1" strike="noStrike" spc="-1">
                <a:solidFill>
                  <a:srgbClr val="FF0000"/>
                </a:solidFill>
                <a:latin typeface="微軟正黑體"/>
                <a:ea typeface="微軟正黑體"/>
              </a:rPr>
              <a:t>備註，以免影響效力。）</a:t>
            </a:r>
            <a:endParaRPr lang="en-US" sz="2000" b="0" strike="noStrike" spc="-1">
              <a:latin typeface="Arial"/>
            </a:endParaRPr>
          </a:p>
          <a:p>
            <a:pPr algn="ctr">
              <a:lnSpc>
                <a:spcPct val="100000"/>
              </a:lnSpc>
            </a:pPr>
            <a:endParaRPr lang="en-US" sz="2000" b="0" strike="noStrike" spc="-1">
              <a:latin typeface="Arial"/>
            </a:endParaRPr>
          </a:p>
        </p:txBody>
      </p:sp>
      <p:sp>
        <p:nvSpPr>
          <p:cNvPr id="155" name="CustomShape 8"/>
          <p:cNvSpPr/>
          <p:nvPr/>
        </p:nvSpPr>
        <p:spPr>
          <a:xfrm>
            <a:off x="2195640" y="2925000"/>
            <a:ext cx="40806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日期部分請勿填寫</a:t>
            </a:r>
            <a:endParaRPr lang="en-US" sz="2400" b="0" strike="noStrike" spc="-1">
              <a:latin typeface="Arial"/>
            </a:endParaRPr>
          </a:p>
        </p:txBody>
      </p:sp>
      <p:sp>
        <p:nvSpPr>
          <p:cNvPr id="156" name="CustomShape 9"/>
          <p:cNvSpPr/>
          <p:nvPr/>
        </p:nvSpPr>
        <p:spPr>
          <a:xfrm>
            <a:off x="0" y="5601960"/>
            <a:ext cx="9072720" cy="624960"/>
          </a:xfrm>
          <a:prstGeom prst="roundRect">
            <a:avLst>
              <a:gd name="adj" fmla="val 16667"/>
            </a:avLst>
          </a:prstGeom>
          <a:noFill/>
          <a:ln w="76320">
            <a:solidFill>
              <a:srgbClr val="FF0000"/>
            </a:solidFill>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1400" b="1" strike="noStrike" spc="-1">
                <a:solidFill>
                  <a:srgbClr val="FF0000"/>
                </a:solidFill>
                <a:latin typeface="微軟正黑體"/>
                <a:ea typeface="微軟正黑體"/>
              </a:rPr>
              <a:t>因配合洗錢防制法(下一頁)相關規定，須提供負責人(校長)出生年月日。請於負責人姓名欄位下方用”鉛筆”備註</a:t>
            </a:r>
            <a:r>
              <a:rPr lang="en-US" sz="1600" b="1" strike="noStrike" spc="-1">
                <a:solidFill>
                  <a:srgbClr val="FF0000"/>
                </a:solidFill>
                <a:latin typeface="微軟正黑體"/>
                <a:ea typeface="微軟正黑體"/>
              </a:rPr>
              <a:t>「出生年月日」</a:t>
            </a:r>
            <a:endParaRPr lang="en-US" sz="16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39640" y="862200"/>
            <a:ext cx="806436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spcAft>
                <a:spcPts val="601"/>
              </a:spcAft>
            </a:pPr>
            <a:r>
              <a:rPr lang="en-US" sz="1400" b="1" strike="noStrike" spc="-1">
                <a:solidFill>
                  <a:srgbClr val="FFFFFF"/>
                </a:solidFill>
                <a:latin typeface="微軟正黑體"/>
                <a:ea typeface="微軟正黑體"/>
              </a:rPr>
              <a:t>洗錢防制法-部分條款 之文件，請提供校長出生年月日是因應法規要求。 (</a:t>
            </a:r>
            <a:r>
              <a:rPr lang="en-US" sz="1400" b="1" u="sng" strike="noStrike" spc="-1">
                <a:solidFill>
                  <a:srgbClr val="FFFFFF"/>
                </a:solidFill>
                <a:uFillTx/>
                <a:latin typeface="微軟正黑體"/>
                <a:ea typeface="微軟正黑體"/>
              </a:rPr>
              <a:t>此份文件請學校留存即可</a:t>
            </a:r>
            <a:r>
              <a:rPr lang="en-US" sz="1400" b="1" strike="noStrike" spc="-1">
                <a:solidFill>
                  <a:srgbClr val="FFFFFF"/>
                </a:solidFill>
                <a:latin typeface="微軟正黑體"/>
                <a:ea typeface="微軟正黑體"/>
              </a:rPr>
              <a:t>)</a:t>
            </a:r>
            <a:endParaRPr lang="en-US" sz="1400" b="0" strike="noStrike" spc="-1">
              <a:latin typeface="Arial"/>
            </a:endParaRPr>
          </a:p>
        </p:txBody>
      </p:sp>
      <p:sp>
        <p:nvSpPr>
          <p:cNvPr id="160" name="CustomShape 2"/>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pic>
        <p:nvPicPr>
          <p:cNvPr id="161" name="Picture 2"/>
          <p:cNvPicPr/>
          <p:nvPr/>
        </p:nvPicPr>
        <p:blipFill>
          <a:blip r:embed="rId2"/>
          <a:stretch/>
        </p:blipFill>
        <p:spPr>
          <a:xfrm>
            <a:off x="70560" y="1412640"/>
            <a:ext cx="4197960" cy="4752000"/>
          </a:xfrm>
          <a:prstGeom prst="rect">
            <a:avLst/>
          </a:prstGeom>
          <a:ln w="9360">
            <a:solidFill>
              <a:schemeClr val="tx1"/>
            </a:solidFill>
            <a:miter/>
          </a:ln>
        </p:spPr>
      </p:pic>
      <p:pic>
        <p:nvPicPr>
          <p:cNvPr id="162" name="Picture 3"/>
          <p:cNvPicPr/>
          <p:nvPr/>
        </p:nvPicPr>
        <p:blipFill>
          <a:blip r:embed="rId3"/>
          <a:stretch/>
        </p:blipFill>
        <p:spPr>
          <a:xfrm>
            <a:off x="4500000" y="1412640"/>
            <a:ext cx="4372560" cy="4660200"/>
          </a:xfrm>
          <a:prstGeom prst="rect">
            <a:avLst/>
          </a:prstGeom>
          <a:ln w="9360">
            <a:solidFill>
              <a:schemeClr val="tx1"/>
            </a:solidFill>
            <a:miter/>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64"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67"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68" name="CustomShape 4"/>
          <p:cNvSpPr/>
          <p:nvPr/>
        </p:nvSpPr>
        <p:spPr>
          <a:xfrm>
            <a:off x="251640" y="1275120"/>
            <a:ext cx="896400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藍字部分必須填寫或打勾，V記號部分請用印。</a:t>
            </a:r>
            <a:endParaRPr lang="en-US" sz="3200" b="0" strike="noStrike" spc="-1">
              <a:latin typeface="Arial"/>
            </a:endParaRPr>
          </a:p>
          <a:p>
            <a:pPr algn="ctr">
              <a:lnSpc>
                <a:spcPct val="100000"/>
              </a:lnSpc>
            </a:pPr>
            <a:endParaRPr lang="en-US" sz="3200" b="0" strike="noStrike" spc="-1">
              <a:latin typeface="Arial"/>
            </a:endParaRPr>
          </a:p>
        </p:txBody>
      </p:sp>
      <p:pic>
        <p:nvPicPr>
          <p:cNvPr id="169" name="圖片 1"/>
          <p:cNvPicPr/>
          <p:nvPr/>
        </p:nvPicPr>
        <p:blipFill>
          <a:blip r:embed="rId2"/>
          <a:stretch/>
        </p:blipFill>
        <p:spPr>
          <a:xfrm>
            <a:off x="899640" y="1815840"/>
            <a:ext cx="4881600" cy="5008680"/>
          </a:xfrm>
          <a:prstGeom prst="rect">
            <a:avLst/>
          </a:prstGeom>
          <a:ln>
            <a:solidFill>
              <a:schemeClr val="accent1">
                <a:shade val="5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7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7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75"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76" name="圖片 2"/>
          <p:cNvPicPr/>
          <p:nvPr/>
        </p:nvPicPr>
        <p:blipFill>
          <a:blip r:embed="rId2"/>
          <a:stretch/>
        </p:blipFill>
        <p:spPr>
          <a:xfrm>
            <a:off x="406440" y="1836360"/>
            <a:ext cx="5169960" cy="5021280"/>
          </a:xfrm>
          <a:prstGeom prst="rect">
            <a:avLst/>
          </a:prstGeom>
          <a:ln>
            <a:solidFill>
              <a:schemeClr val="accent1">
                <a:shade val="5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7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8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82"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83" name="圖片 1"/>
          <p:cNvPicPr/>
          <p:nvPr/>
        </p:nvPicPr>
        <p:blipFill>
          <a:blip r:embed="rId2"/>
          <a:stretch/>
        </p:blipFill>
        <p:spPr>
          <a:xfrm>
            <a:off x="528840" y="1859760"/>
            <a:ext cx="4767120" cy="4970520"/>
          </a:xfrm>
          <a:prstGeom prst="rect">
            <a:avLst/>
          </a:prstGeom>
          <a:ln>
            <a:solidFill>
              <a:schemeClr val="accent1">
                <a:shade val="5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620280" y="1382780"/>
            <a:ext cx="8352720" cy="130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strike="noStrike" spc="-1" dirty="0">
                <a:solidFill>
                  <a:srgbClr val="000000"/>
                </a:solidFill>
                <a:latin typeface="微軟正黑體"/>
                <a:ea typeface="微軟正黑體"/>
              </a:rPr>
              <a:t>『113年度大專校院校外實習學生團  </a:t>
            </a:r>
            <a:r>
              <a:rPr lang="en-US" sz="4000" b="1" strike="noStrike" spc="-1" dirty="0" err="1">
                <a:solidFill>
                  <a:srgbClr val="000000"/>
                </a:solidFill>
                <a:latin typeface="微軟正黑體"/>
                <a:ea typeface="微軟正黑體"/>
              </a:rPr>
              <a:t>體保險』作業說明會</a:t>
            </a:r>
            <a:endParaRPr lang="en-US" sz="4000" b="0" strike="noStrike" spc="-1" dirty="0">
              <a:latin typeface="Arial"/>
            </a:endParaRPr>
          </a:p>
        </p:txBody>
      </p:sp>
      <p:sp>
        <p:nvSpPr>
          <p:cNvPr id="91" name="CustomShape 2"/>
          <p:cNvSpPr/>
          <p:nvPr/>
        </p:nvSpPr>
        <p:spPr>
          <a:xfrm>
            <a:off x="620280" y="3595471"/>
            <a:ext cx="5040000" cy="9126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微軟正黑體"/>
                <a:ea typeface="微軟正黑體"/>
              </a:rPr>
              <a:t>履約期間：</a:t>
            </a:r>
            <a:r>
              <a:rPr lang="en-US" sz="1800" b="1" strike="noStrike" spc="-1">
                <a:solidFill>
                  <a:srgbClr val="FF0000"/>
                </a:solidFill>
                <a:latin typeface="微軟正黑體"/>
                <a:ea typeface="微軟正黑體"/>
              </a:rPr>
              <a:t>113年08月01日-114年7月31日</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招標案號：LP5-113028</a:t>
            </a:r>
            <a:endParaRPr lang="en-US" sz="1800" b="0" strike="noStrike" spc="-1">
              <a:latin typeface="Arial"/>
            </a:endParaRPr>
          </a:p>
        </p:txBody>
      </p:sp>
      <p:sp>
        <p:nvSpPr>
          <p:cNvPr id="93" name="CustomShape 3"/>
          <p:cNvSpPr/>
          <p:nvPr/>
        </p:nvSpPr>
        <p:spPr>
          <a:xfrm>
            <a:off x="1547640" y="5733360"/>
            <a:ext cx="590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000000"/>
                </a:solidFill>
                <a:latin typeface="微軟正黑體"/>
                <a:ea typeface="微軟正黑體"/>
              </a:rPr>
              <a:t>會議日期：</a:t>
            </a:r>
            <a:r>
              <a:rPr lang="en-US" sz="2400" b="1" strike="noStrike" spc="-1">
                <a:solidFill>
                  <a:srgbClr val="FF0000"/>
                </a:solidFill>
                <a:latin typeface="微軟正黑體"/>
                <a:ea typeface="微軟正黑體"/>
              </a:rPr>
              <a:t>113 年 8月 7日(星期三)</a:t>
            </a:r>
            <a:endParaRPr lang="en-US" sz="2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8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8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89"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90" name="圖片 2"/>
          <p:cNvPicPr/>
          <p:nvPr/>
        </p:nvPicPr>
        <p:blipFill>
          <a:blip r:embed="rId2"/>
          <a:stretch/>
        </p:blipFill>
        <p:spPr>
          <a:xfrm>
            <a:off x="690840" y="1838520"/>
            <a:ext cx="4783320" cy="4997880"/>
          </a:xfrm>
          <a:prstGeom prst="rect">
            <a:avLst/>
          </a:prstGeom>
          <a:ln>
            <a:solidFill>
              <a:schemeClr val="accent1">
                <a:shade val="50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92"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95"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96"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藍字部分必須填寫或打勾，V記號部分請用印。</a:t>
            </a:r>
            <a:endParaRPr lang="en-US" sz="3200" b="0" strike="noStrike" spc="-1">
              <a:latin typeface="Arial"/>
            </a:endParaRPr>
          </a:p>
        </p:txBody>
      </p:sp>
      <p:pic>
        <p:nvPicPr>
          <p:cNvPr id="197" name="圖片 3"/>
          <p:cNvPicPr/>
          <p:nvPr/>
        </p:nvPicPr>
        <p:blipFill>
          <a:blip r:embed="rId2"/>
          <a:stretch/>
        </p:blipFill>
        <p:spPr>
          <a:xfrm>
            <a:off x="-10440" y="1772640"/>
            <a:ext cx="5850000" cy="5044680"/>
          </a:xfrm>
          <a:prstGeom prst="rect">
            <a:avLst/>
          </a:prstGeom>
          <a:ln>
            <a:solidFill>
              <a:schemeClr val="accent1">
                <a:shade val="50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28440" y="1026360"/>
            <a:ext cx="8991720" cy="527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　</a:t>
            </a:r>
            <a:endParaRPr lang="en-US" sz="2400" b="0" strike="noStrike" spc="-1">
              <a:latin typeface="Arial"/>
            </a:endParaRPr>
          </a:p>
          <a:p>
            <a:pPr>
              <a:lnSpc>
                <a:spcPct val="100000"/>
              </a:lnSpc>
            </a:pPr>
            <a:r>
              <a:rPr lang="en-US" sz="2000" b="1" strike="noStrike" spc="-1">
                <a:solidFill>
                  <a:srgbClr val="FF0000"/>
                </a:solidFill>
                <a:latin typeface="微軟正黑體"/>
                <a:ea typeface="微軟正黑體"/>
              </a:rPr>
              <a:t>1.要保書一共六頁，填寫用印完後請完整寄出，寄出前請再次確認。</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2.需要寄出的文件</a:t>
            </a:r>
            <a:r>
              <a:rPr lang="en-US" sz="2000" b="1" u="sng" strike="noStrike" spc="-1">
                <a:solidFill>
                  <a:srgbClr val="FF0000"/>
                </a:solidFill>
                <a:uFillTx/>
                <a:latin typeface="微軟正黑體"/>
                <a:ea typeface="微軟正黑體"/>
              </a:rPr>
              <a:t>要保書</a:t>
            </a:r>
            <a:r>
              <a:rPr lang="en-US" sz="2000" b="1" strike="noStrike" spc="-1">
                <a:solidFill>
                  <a:srgbClr val="FF0000"/>
                </a:solidFill>
                <a:latin typeface="微軟正黑體"/>
                <a:ea typeface="微軟正黑體"/>
              </a:rPr>
              <a:t>一份，請將文件分別用迴紋針或釘書針別住，以確保資料完整。</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3.寄送至：</a:t>
            </a: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801740高雄市前金區中華四路349號6樓</a:t>
            </a: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信封須註明</a:t>
            </a:r>
            <a:r>
              <a:rPr lang="en-US" sz="2000" b="1" u="sng" strike="noStrike" spc="-1">
                <a:solidFill>
                  <a:srgbClr val="FF0000"/>
                </a:solidFill>
                <a:uFillTx/>
                <a:latin typeface="微軟正黑體"/>
                <a:ea typeface="微軟正黑體"/>
              </a:rPr>
              <a:t>:”學校名稱”+校外實習團體保險申請作業文件+加退保承辦窗口收。</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要保書審核須作業時間，請學校在收到本公司寄來之空白要保書及，</a:t>
            </a:r>
            <a:r>
              <a:rPr lang="en-US" sz="2000" b="1" u="sng" strike="noStrike" spc="-1">
                <a:solidFill>
                  <a:srgbClr val="FF0000"/>
                </a:solidFill>
                <a:uFillTx/>
                <a:latin typeface="微軟正黑體"/>
                <a:ea typeface="微軟正黑體"/>
              </a:rPr>
              <a:t>於“一週”內完成要保書並寄出</a:t>
            </a:r>
            <a:r>
              <a:rPr lang="en-US" sz="2000" b="1" strike="noStrike" spc="-1">
                <a:solidFill>
                  <a:srgbClr val="FF0000"/>
                </a:solidFill>
                <a:latin typeface="微軟正黑體"/>
                <a:ea typeface="微軟正黑體"/>
              </a:rPr>
              <a:t>。本團保服務人員將會協助檢視申請文件正確性並用印，檢查無誤後，將再轉寄至本公司辦理。</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201" name="CustomShape 2"/>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將用印完成「團體保險要保書(含投保權益確認書)」郵寄</a:t>
            </a:r>
            <a:endParaRPr lang="en-US" sz="1400" b="0" strike="noStrike" spc="-1">
              <a:latin typeface="Arial"/>
            </a:endParaRPr>
          </a:p>
        </p:txBody>
      </p:sp>
      <p:sp>
        <p:nvSpPr>
          <p:cNvPr id="202" name="CustomShape 3"/>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申請書正本郵寄</a:t>
            </a:r>
            <a:endParaRPr lang="en-US" sz="1400" b="0" strike="noStrike" spc="-1">
              <a:latin typeface="Arial"/>
            </a:endParaRPr>
          </a:p>
        </p:txBody>
      </p:sp>
      <p:sp>
        <p:nvSpPr>
          <p:cNvPr id="203" name="CustomShape 4"/>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040" y="911520"/>
            <a:ext cx="9220680" cy="59078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marL="514440" indent="-514080">
              <a:lnSpc>
                <a:spcPct val="100000"/>
              </a:lnSpc>
              <a:buClr>
                <a:srgbClr val="FF0000"/>
              </a:buClr>
              <a:buFont typeface="Calibri"/>
              <a:buAutoNum type="arabicPeriod"/>
            </a:pPr>
            <a:r>
              <a:rPr lang="zh-TW" altLang="en-US" sz="2000" b="1" spc="-1" dirty="0">
                <a:solidFill>
                  <a:srgbClr val="FF0000"/>
                </a:solidFill>
                <a:latin typeface="微軟正黑體"/>
                <a:ea typeface="微軟正黑體"/>
              </a:rPr>
              <a:t>新光人壽</a:t>
            </a:r>
            <a:r>
              <a:rPr lang="en-US" sz="2000" b="1" strike="noStrike" spc="-1" dirty="0" err="1" smtClean="0">
                <a:solidFill>
                  <a:srgbClr val="FF0000"/>
                </a:solidFill>
                <a:latin typeface="微軟正黑體"/>
                <a:ea typeface="微軟正黑體"/>
              </a:rPr>
              <a:t>收到正本文件後</a:t>
            </a:r>
            <a:r>
              <a:rPr lang="en-US" sz="2000" b="1" strike="noStrike" spc="-1" dirty="0" err="1">
                <a:solidFill>
                  <a:srgbClr val="FF0000"/>
                </a:solidFill>
                <a:latin typeface="微軟正黑體"/>
                <a:ea typeface="微軟正黑體"/>
              </a:rPr>
              <a:t>，進行要保書受理及審核</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endParaRPr lang="en-US" sz="2000" b="0" strike="noStrike" spc="-1" dirty="0">
              <a:latin typeface="Arial"/>
            </a:endParaRPr>
          </a:p>
          <a:p>
            <a:pPr marL="514440" indent="-514080">
              <a:lnSpc>
                <a:spcPct val="100000"/>
              </a:lnSpc>
              <a:buClr>
                <a:srgbClr val="FF0000"/>
              </a:buClr>
              <a:buFont typeface="Calibri"/>
              <a:buAutoNum type="arabicPeriod" startAt="2"/>
            </a:pPr>
            <a:r>
              <a:rPr lang="zh-TW" altLang="en-US" sz="2000" b="1" spc="-1" dirty="0">
                <a:solidFill>
                  <a:srgbClr val="FF0000"/>
                </a:solidFill>
                <a:latin typeface="微軟正黑體"/>
                <a:ea typeface="微軟正黑體"/>
              </a:rPr>
              <a:t>華人保經</a:t>
            </a:r>
            <a:r>
              <a:rPr lang="en-US" sz="2000" b="1" strike="noStrike" spc="-1" dirty="0" smtClean="0">
                <a:solidFill>
                  <a:srgbClr val="FF0000"/>
                </a:solidFill>
                <a:latin typeface="微軟正黑體"/>
                <a:ea typeface="微軟正黑體"/>
              </a:rPr>
              <a:t>投</a:t>
            </a:r>
            <a:r>
              <a:rPr lang="en-US" sz="2000" b="1" strike="noStrike" spc="-1" dirty="0">
                <a:solidFill>
                  <a:srgbClr val="FF0000"/>
                </a:solidFill>
                <a:latin typeface="微軟正黑體"/>
                <a:ea typeface="微軟正黑體"/>
              </a:rPr>
              <a:t>(加)</a:t>
            </a:r>
            <a:r>
              <a:rPr lang="en-US" sz="2000" b="1" strike="noStrike" spc="-1" dirty="0" err="1">
                <a:solidFill>
                  <a:srgbClr val="FF0000"/>
                </a:solidFill>
                <a:latin typeface="微軟正黑體"/>
                <a:ea typeface="微軟正黑體"/>
              </a:rPr>
              <a:t>保網站提供帳號密碼，為學校主帳號使用</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每校提供一組帳號密碼</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倘學校處理校外實習保險事務有多位承辦人需求，請再聯絡本公司開通子帳號。但請學校仍務必由校外實習專責單位管控主帳號</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3.    </a:t>
            </a:r>
            <a:r>
              <a:rPr lang="en-US" sz="2000" b="1" strike="noStrike" spc="-1" dirty="0" err="1">
                <a:solidFill>
                  <a:srgbClr val="FF0000"/>
                </a:solidFill>
                <a:latin typeface="微軟正黑體"/>
                <a:ea typeface="微軟正黑體"/>
              </a:rPr>
              <a:t>要保書實際具體需要份數，於學校實際投保狀況而定，待保險公司照會後再</a:t>
            </a: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行提供即可</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4.    </a:t>
            </a:r>
            <a:r>
              <a:rPr lang="en-US" sz="2000" b="1" strike="noStrike" spc="-1" dirty="0" err="1">
                <a:solidFill>
                  <a:srgbClr val="FF0000"/>
                </a:solidFill>
                <a:latin typeface="微軟正黑體"/>
                <a:ea typeface="微軟正黑體"/>
              </a:rPr>
              <a:t>以下是北中南東各地區負責窗口</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北部地區林偉慈經理+北部地區蔡嘉倫經理</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中部地區郭同志總經理+中部地區胡嘉琦主任</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南部地區洪培修襄理本團保系統投保服務主管+南部地區李育豪本團保主管</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東部地區許致冠專員+東部地區卓俊秀協理</a:t>
            </a:r>
            <a:endParaRPr lang="en-US" sz="2000" b="1" strike="noStrike" spc="-1" dirty="0">
              <a:solidFill>
                <a:srgbClr val="FF0000"/>
              </a:solidFill>
              <a:latin typeface="微軟正黑體"/>
              <a:ea typeface="微軟正黑體"/>
            </a:endParaRPr>
          </a:p>
          <a:p>
            <a:pPr>
              <a:lnSpc>
                <a:spcPct val="100000"/>
              </a:lnSpc>
            </a:pPr>
            <a:r>
              <a:rPr lang="zh-TW" altLang="en-US" sz="2000" b="1" spc="-1" dirty="0">
                <a:solidFill>
                  <a:srgbClr val="FF0000"/>
                </a:solidFill>
                <a:latin typeface="微軟正黑體"/>
                <a:ea typeface="微軟正黑體"/>
              </a:rPr>
              <a:t>       聯絡方式請參照</a:t>
            </a:r>
            <a:r>
              <a:rPr lang="en-US" altLang="zh-TW" sz="2000" b="1" spc="-1" dirty="0">
                <a:solidFill>
                  <a:srgbClr val="FF0000"/>
                </a:solidFill>
                <a:latin typeface="微軟正黑體"/>
                <a:ea typeface="微軟正黑體"/>
              </a:rPr>
              <a:t>P89</a:t>
            </a:r>
            <a:r>
              <a:rPr lang="zh-TW" altLang="en-US" sz="2000" b="1" spc="-1" dirty="0">
                <a:solidFill>
                  <a:srgbClr val="FF0000"/>
                </a:solidFill>
                <a:latin typeface="微軟正黑體"/>
                <a:ea typeface="微軟正黑體"/>
              </a:rPr>
              <a:t>頁群組</a:t>
            </a:r>
            <a:endParaRPr lang="en-US" sz="2000" b="0" strike="noStrike" spc="-1" dirty="0">
              <a:latin typeface="Arial"/>
            </a:endParaRPr>
          </a:p>
          <a:p>
            <a:pPr>
              <a:lnSpc>
                <a:spcPct val="100000"/>
              </a:lnSpc>
            </a:pPr>
            <a:r>
              <a:rPr lang="en-US" sz="2000" b="1" strike="noStrike" spc="-1" dirty="0" err="1">
                <a:solidFill>
                  <a:srgbClr val="FF0000"/>
                </a:solidFill>
                <a:latin typeface="微軟正黑體"/>
                <a:ea typeface="微軟正黑體"/>
              </a:rPr>
              <a:t>以上人員負責協助大專院校各系承辦老師辦理學生校外實習投保作業及投保證明及保費收據及理賠服務及學校請款銷帳等服務</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p:txBody>
      </p:sp>
      <p:sp>
        <p:nvSpPr>
          <p:cNvPr id="207" name="CustomShape 2"/>
          <p:cNvSpPr/>
          <p:nvPr/>
        </p:nvSpPr>
        <p:spPr>
          <a:xfrm>
            <a:off x="504000" y="668160"/>
            <a:ext cx="82080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投保前置申請-行政作業補充說明</a:t>
            </a:r>
            <a:endParaRPr lang="en-US" sz="40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網頁選單簡介</a:t>
            </a:r>
            <a:endParaRPr lang="en-US" sz="4000" b="0" strike="noStrike" spc="-1">
              <a:latin typeface="Arial"/>
            </a:endParaRPr>
          </a:p>
        </p:txBody>
      </p:sp>
      <p:pic>
        <p:nvPicPr>
          <p:cNvPr id="211" name="圖片 7"/>
          <p:cNvPicPr/>
          <p:nvPr/>
        </p:nvPicPr>
        <p:blipFill>
          <a:blip r:embed="rId2"/>
          <a:srcRect l="9258" b="5900"/>
          <a:stretch/>
        </p:blipFill>
        <p:spPr>
          <a:xfrm>
            <a:off x="323640" y="1268640"/>
            <a:ext cx="4382280" cy="4392000"/>
          </a:xfrm>
          <a:prstGeom prst="rect">
            <a:avLst/>
          </a:prstGeom>
          <a:ln>
            <a:solidFill>
              <a:schemeClr val="tx1"/>
            </a:solidFill>
          </a:ln>
        </p:spPr>
      </p:pic>
      <p:sp>
        <p:nvSpPr>
          <p:cNvPr id="212" name="CustomShape 2"/>
          <p:cNvSpPr/>
          <p:nvPr/>
        </p:nvSpPr>
        <p:spPr>
          <a:xfrm flipH="1">
            <a:off x="4788000" y="1484640"/>
            <a:ext cx="4032000" cy="431640"/>
          </a:xfrm>
          <a:prstGeom prst="homePlate">
            <a:avLst>
              <a:gd name="adj" fmla="val 50000"/>
            </a:avLst>
          </a:prstGeom>
          <a:ln w="38160">
            <a:round/>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投保及加保作業</a:t>
            </a:r>
            <a:endParaRPr lang="en-US" sz="2000" b="0" strike="noStrike" spc="-1">
              <a:latin typeface="Arial"/>
            </a:endParaRPr>
          </a:p>
        </p:txBody>
      </p:sp>
      <p:sp>
        <p:nvSpPr>
          <p:cNvPr id="213" name="CustomShape 3"/>
          <p:cNvSpPr/>
          <p:nvPr/>
        </p:nvSpPr>
        <p:spPr>
          <a:xfrm flipH="1">
            <a:off x="4788000" y="2084400"/>
            <a:ext cx="4032000" cy="431640"/>
          </a:xfrm>
          <a:prstGeom prst="homePlate">
            <a:avLst>
              <a:gd name="adj" fmla="val 50000"/>
            </a:avLst>
          </a:prstGeom>
          <a:ln w="38160">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退保及作廢申請作業</a:t>
            </a:r>
            <a:endParaRPr lang="en-US" sz="2000" b="0" strike="noStrike" spc="-1">
              <a:latin typeface="Arial"/>
            </a:endParaRPr>
          </a:p>
        </p:txBody>
      </p:sp>
      <p:sp>
        <p:nvSpPr>
          <p:cNvPr id="214" name="CustomShape 4"/>
          <p:cNvSpPr/>
          <p:nvPr/>
        </p:nvSpPr>
        <p:spPr>
          <a:xfrm flipH="1">
            <a:off x="4788000" y="2683800"/>
            <a:ext cx="4032000" cy="431640"/>
          </a:xfrm>
          <a:prstGeom prst="homePlate">
            <a:avLst>
              <a:gd name="adj" fmla="val 50000"/>
            </a:avLst>
          </a:prstGeom>
          <a:ln w="38160">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保單確認及繳費證明上傳</a:t>
            </a:r>
            <a:endParaRPr lang="en-US" sz="2000" b="0" strike="noStrike" spc="-1">
              <a:latin typeface="Arial"/>
            </a:endParaRPr>
          </a:p>
        </p:txBody>
      </p:sp>
      <p:sp>
        <p:nvSpPr>
          <p:cNvPr id="215" name="CustomShape 5"/>
          <p:cNvSpPr/>
          <p:nvPr/>
        </p:nvSpPr>
        <p:spPr>
          <a:xfrm flipH="1">
            <a:off x="4788000" y="3283560"/>
            <a:ext cx="4032000" cy="431640"/>
          </a:xfrm>
          <a:prstGeom prst="homePlate">
            <a:avLst>
              <a:gd name="adj" fmla="val 50000"/>
            </a:avLst>
          </a:prstGeom>
          <a:ln w="38160">
            <a:round/>
          </a:ln>
        </p:spPr>
        <p:style>
          <a:lnRef idx="2">
            <a:schemeClr val="accent3"/>
          </a:lnRef>
          <a:fillRef idx="1">
            <a:schemeClr val="lt1"/>
          </a:fillRef>
          <a:effectRef idx="0">
            <a:schemeClr val="accent3"/>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保險文件(申請書、理賠書、簡報)</a:t>
            </a:r>
            <a:endParaRPr lang="en-US" sz="2000" b="0" strike="noStrike" spc="-1">
              <a:latin typeface="Arial"/>
            </a:endParaRPr>
          </a:p>
        </p:txBody>
      </p:sp>
      <p:sp>
        <p:nvSpPr>
          <p:cNvPr id="216" name="CustomShape 6"/>
          <p:cNvSpPr/>
          <p:nvPr/>
        </p:nvSpPr>
        <p:spPr>
          <a:xfrm flipH="1">
            <a:off x="4798080" y="3882960"/>
            <a:ext cx="4032000" cy="431640"/>
          </a:xfrm>
          <a:prstGeom prst="homePlate">
            <a:avLst>
              <a:gd name="adj" fmla="val 50000"/>
            </a:avLst>
          </a:prstGeom>
          <a:ln w="38160">
            <a:round/>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學校基本資料建檔及維護</a:t>
            </a:r>
            <a:endParaRPr lang="en-US" sz="2000" b="0" strike="noStrike" spc="-1">
              <a:latin typeface="Arial"/>
            </a:endParaRPr>
          </a:p>
        </p:txBody>
      </p:sp>
      <p:sp>
        <p:nvSpPr>
          <p:cNvPr id="217" name="CustomShape 7"/>
          <p:cNvSpPr/>
          <p:nvPr/>
        </p:nvSpPr>
        <p:spPr>
          <a:xfrm flipH="1">
            <a:off x="4813920" y="4482720"/>
            <a:ext cx="4032000" cy="431640"/>
          </a:xfrm>
          <a:prstGeom prst="homePlate">
            <a:avLst>
              <a:gd name="adj" fmla="val 50000"/>
            </a:avLst>
          </a:prstGeom>
          <a:ln w="38160">
            <a:round/>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密碼設定及修改</a:t>
            </a:r>
            <a:endParaRPr lang="en-US" sz="2000" b="0" strike="noStrike" spc="-1">
              <a:latin typeface="Arial"/>
            </a:endParaRPr>
          </a:p>
        </p:txBody>
      </p:sp>
      <p:sp>
        <p:nvSpPr>
          <p:cNvPr id="218" name="CustomShape 8"/>
          <p:cNvSpPr/>
          <p:nvPr/>
        </p:nvSpPr>
        <p:spPr>
          <a:xfrm>
            <a:off x="61560" y="148500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219" name="CustomShape 9"/>
          <p:cNvSpPr/>
          <p:nvPr/>
        </p:nvSpPr>
        <p:spPr>
          <a:xfrm>
            <a:off x="61560" y="208440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220" name="CustomShape 10"/>
          <p:cNvSpPr/>
          <p:nvPr/>
        </p:nvSpPr>
        <p:spPr>
          <a:xfrm>
            <a:off x="61560" y="268416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221" name="CustomShape 11"/>
          <p:cNvSpPr/>
          <p:nvPr/>
        </p:nvSpPr>
        <p:spPr>
          <a:xfrm>
            <a:off x="61560" y="3283920"/>
            <a:ext cx="431640" cy="431640"/>
          </a:xfrm>
          <a:prstGeom prst="ellipse">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4</a:t>
            </a:r>
            <a:endParaRPr lang="en-US" sz="2400" b="0" strike="noStrike" spc="-1">
              <a:latin typeface="Arial"/>
            </a:endParaRPr>
          </a:p>
        </p:txBody>
      </p:sp>
      <p:sp>
        <p:nvSpPr>
          <p:cNvPr id="222" name="CustomShape 12"/>
          <p:cNvSpPr/>
          <p:nvPr/>
        </p:nvSpPr>
        <p:spPr>
          <a:xfrm>
            <a:off x="61560" y="3883680"/>
            <a:ext cx="431640" cy="431640"/>
          </a:xfrm>
          <a:prstGeom prst="ellipse">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5</a:t>
            </a:r>
            <a:endParaRPr lang="en-US" sz="2400" b="0" strike="noStrike" spc="-1">
              <a:latin typeface="Arial"/>
            </a:endParaRPr>
          </a:p>
        </p:txBody>
      </p:sp>
      <p:sp>
        <p:nvSpPr>
          <p:cNvPr id="223" name="CustomShape 13"/>
          <p:cNvSpPr/>
          <p:nvPr/>
        </p:nvSpPr>
        <p:spPr>
          <a:xfrm>
            <a:off x="61560" y="4483440"/>
            <a:ext cx="431640" cy="43164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6</a:t>
            </a:r>
            <a:endParaRPr lang="en-US" sz="2400" b="0" strike="noStrike" spc="-1">
              <a:latin typeface="Arial"/>
            </a:endParaRPr>
          </a:p>
        </p:txBody>
      </p:sp>
      <p:sp>
        <p:nvSpPr>
          <p:cNvPr id="224" name="CustomShape 14"/>
          <p:cNvSpPr/>
          <p:nvPr/>
        </p:nvSpPr>
        <p:spPr>
          <a:xfrm>
            <a:off x="107640" y="575352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225" name="CustomShape 15"/>
          <p:cNvSpPr/>
          <p:nvPr/>
        </p:nvSpPr>
        <p:spPr>
          <a:xfrm flipH="1">
            <a:off x="673200" y="5753520"/>
            <a:ext cx="8172360" cy="431640"/>
          </a:xfrm>
          <a:prstGeom prst="homePlate">
            <a:avLst>
              <a:gd name="adj" fmla="val 50000"/>
            </a:avLst>
          </a:prstGeom>
          <a:ln w="38160">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註：僅學校主帳號能看到應收保費選單</a:t>
            </a:r>
            <a:endParaRPr lang="en-US" sz="20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341640" y="2277000"/>
            <a:ext cx="8460720" cy="488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投(加)保流程</a:t>
            </a:r>
            <a:endParaRPr lang="en-US" sz="10500" b="0" strike="noStrike" spc="-1">
              <a:latin typeface="Arial"/>
            </a:endParaRPr>
          </a:p>
          <a:p>
            <a:pPr algn="ctr">
              <a:lnSpc>
                <a:spcPct val="100000"/>
              </a:lnSpc>
            </a:pPr>
            <a:endParaRPr lang="en-US" sz="105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圖片 3"/>
          <p:cNvPicPr/>
          <p:nvPr/>
        </p:nvPicPr>
        <p:blipFill>
          <a:blip r:embed="rId2"/>
          <a:stretch/>
        </p:blipFill>
        <p:spPr>
          <a:xfrm>
            <a:off x="79920" y="2389320"/>
            <a:ext cx="2015640" cy="2015640"/>
          </a:xfrm>
          <a:prstGeom prst="rect">
            <a:avLst/>
          </a:prstGeom>
          <a:ln>
            <a:noFill/>
          </a:ln>
        </p:spPr>
      </p:pic>
      <p:sp>
        <p:nvSpPr>
          <p:cNvPr id="238"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dirty="0">
                <a:solidFill>
                  <a:srgbClr val="FFFFFF"/>
                </a:solidFill>
                <a:latin typeface="微軟正黑體"/>
                <a:ea typeface="微軟正黑體"/>
              </a:rPr>
              <a:t>進入</a:t>
            </a:r>
            <a:r>
              <a:rPr lang="en-US" sz="1400" b="1" strike="noStrike" spc="-1" dirty="0" smtClean="0">
                <a:solidFill>
                  <a:srgbClr val="FFFFFF"/>
                </a:solidFill>
                <a:latin typeface="微軟正黑體"/>
                <a:ea typeface="微軟正黑體"/>
              </a:rPr>
              <a:t>「113</a:t>
            </a:r>
            <a:r>
              <a:rPr lang="en-US" sz="1400" b="1" strike="noStrike" spc="-1" dirty="0">
                <a:solidFill>
                  <a:srgbClr val="FFFFFF"/>
                </a:solidFill>
                <a:latin typeface="微軟正黑體"/>
                <a:ea typeface="微軟正黑體"/>
              </a:rPr>
              <a:t>年度大專院校校外實習團體意外險名冊加(退)</a:t>
            </a:r>
            <a:r>
              <a:rPr lang="en-US" sz="1400" b="1" strike="noStrike" spc="-1" dirty="0" err="1">
                <a:solidFill>
                  <a:srgbClr val="FFFFFF"/>
                </a:solidFill>
                <a:latin typeface="微軟正黑體"/>
                <a:ea typeface="微軟正黑體"/>
              </a:rPr>
              <a:t>保作業系統</a:t>
            </a:r>
            <a:r>
              <a:rPr lang="en-US" sz="1400" b="1" strike="noStrike" spc="-1" dirty="0">
                <a:solidFill>
                  <a:srgbClr val="FFFFFF"/>
                </a:solidFill>
                <a:latin typeface="微軟正黑體"/>
                <a:ea typeface="微軟正黑體"/>
              </a:rPr>
              <a:t>」</a:t>
            </a:r>
            <a:endParaRPr lang="en-US" sz="1400" b="0" strike="noStrike" spc="-1" dirty="0">
              <a:latin typeface="Arial"/>
            </a:endParaRPr>
          </a:p>
        </p:txBody>
      </p:sp>
      <p:sp>
        <p:nvSpPr>
          <p:cNvPr id="23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步驟一 </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進入網站</a:t>
            </a:r>
            <a:endParaRPr lang="en-US" sz="1400" b="0" strike="noStrike" spc="-1">
              <a:latin typeface="Arial"/>
            </a:endParaRPr>
          </a:p>
        </p:txBody>
      </p:sp>
      <p:sp>
        <p:nvSpPr>
          <p:cNvPr id="240" name="CustomShape 3"/>
          <p:cNvSpPr/>
          <p:nvPr/>
        </p:nvSpPr>
        <p:spPr>
          <a:xfrm>
            <a:off x="79920" y="5373360"/>
            <a:ext cx="8812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FF0000"/>
              </a:buClr>
              <a:buFont typeface="Wingdings" charset="2"/>
              <a:buChar char=""/>
            </a:pPr>
            <a:r>
              <a:rPr lang="en-US" sz="1800" b="0" strike="noStrike" spc="-1">
                <a:solidFill>
                  <a:srgbClr val="FF0000"/>
                </a:solidFill>
                <a:latin typeface="標楷體"/>
                <a:ea typeface="標楷體"/>
              </a:rPr>
              <a:t>帳號：學校帳號為「統計處學校代碼」</a:t>
            </a:r>
            <a:r>
              <a:rPr lang="en-US" sz="1800" b="0" strike="noStrike" spc="-1">
                <a:solidFill>
                  <a:srgbClr val="FF0000"/>
                </a:solidFill>
                <a:latin typeface="Times New Roman"/>
                <a:ea typeface="標楷體"/>
              </a:rPr>
              <a:t>      EX: ○○科技大學  學校代碼為0001</a:t>
            </a:r>
            <a:endParaRPr lang="en-US" sz="1800" b="0" strike="noStrike" spc="-1">
              <a:latin typeface="Arial"/>
            </a:endParaRPr>
          </a:p>
          <a:p>
            <a:pPr marL="285840" indent="-285480">
              <a:lnSpc>
                <a:spcPct val="100000"/>
              </a:lnSpc>
              <a:buClr>
                <a:srgbClr val="FF0000"/>
              </a:buClr>
              <a:buFont typeface="Wingdings" charset="2"/>
              <a:buChar char=""/>
            </a:pPr>
            <a:r>
              <a:rPr lang="en-US" sz="1800" b="0" strike="noStrike" spc="-1">
                <a:solidFill>
                  <a:srgbClr val="FF0000"/>
                </a:solidFill>
                <a:latin typeface="標楷體"/>
                <a:ea typeface="標楷體"/>
              </a:rPr>
              <a:t>密碼：預設密碼由「系統提供」，承辦單位於</a:t>
            </a:r>
            <a:r>
              <a:rPr lang="en-US" sz="1800" b="1" strike="noStrike" spc="-1">
                <a:solidFill>
                  <a:srgbClr val="FF0000"/>
                </a:solidFill>
                <a:latin typeface="標楷體"/>
                <a:ea typeface="標楷體"/>
              </a:rPr>
              <a:t>第一次</a:t>
            </a:r>
            <a:r>
              <a:rPr lang="en-US" sz="1800" b="0" strike="noStrike" spc="-1">
                <a:solidFill>
                  <a:srgbClr val="FF0000"/>
                </a:solidFill>
                <a:latin typeface="標楷體"/>
                <a:ea typeface="標楷體"/>
              </a:rPr>
              <a:t>登入後請務必進行修改。</a:t>
            </a:r>
            <a:endParaRPr lang="en-US" sz="1800" b="0" strike="noStrike" spc="-1">
              <a:latin typeface="Arial"/>
            </a:endParaRPr>
          </a:p>
        </p:txBody>
      </p:sp>
      <p:sp>
        <p:nvSpPr>
          <p:cNvPr id="243" name="CustomShape 4"/>
          <p:cNvSpPr/>
          <p:nvPr/>
        </p:nvSpPr>
        <p:spPr>
          <a:xfrm>
            <a:off x="2322000" y="3150000"/>
            <a:ext cx="817200" cy="49428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244" name="CustomShape 5"/>
          <p:cNvSpPr/>
          <p:nvPr/>
        </p:nvSpPr>
        <p:spPr>
          <a:xfrm>
            <a:off x="246600" y="4248000"/>
            <a:ext cx="3209400" cy="32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FF0000"/>
                </a:solidFill>
                <a:latin typeface="微軟正黑體"/>
                <a:ea typeface="微軟正黑體"/>
              </a:rPr>
              <a:t>網址：</a:t>
            </a:r>
            <a:r>
              <a:rPr lang="en-US" sz="1400" b="1" u="sng" strike="noStrike" spc="-1">
                <a:solidFill>
                  <a:srgbClr val="0000FF"/>
                </a:solidFill>
                <a:uFillTx/>
                <a:latin typeface="微軟正黑體"/>
                <a:ea typeface="微軟正黑體"/>
                <a:hlinkClick r:id="rId3"/>
              </a:rPr>
              <a:t>http://college.ice.com.tw/</a:t>
            </a:r>
            <a:endParaRPr lang="en-US" sz="1400" b="0" strike="noStrike" spc="-1">
              <a:latin typeface="Arial"/>
            </a:endParaRPr>
          </a:p>
        </p:txBody>
      </p:sp>
      <p:sp>
        <p:nvSpPr>
          <p:cNvPr id="245" name="CustomShape 6"/>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 name="圖片 1"/>
          <p:cNvPicPr>
            <a:picLocks noChangeAspect="1"/>
          </p:cNvPicPr>
          <p:nvPr/>
        </p:nvPicPr>
        <p:blipFill>
          <a:blip r:embed="rId4"/>
          <a:stretch>
            <a:fillRect/>
          </a:stretch>
        </p:blipFill>
        <p:spPr>
          <a:xfrm>
            <a:off x="3261390" y="2070885"/>
            <a:ext cx="5810250" cy="24955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首次登入後，將會強制修改密碼。</a:t>
            </a:r>
            <a:endParaRPr lang="en-US" sz="1400" b="0" strike="noStrike" spc="-1">
              <a:latin typeface="Arial"/>
            </a:endParaRPr>
          </a:p>
        </p:txBody>
      </p:sp>
      <p:sp>
        <p:nvSpPr>
          <p:cNvPr id="24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步驟二 </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修改密碼</a:t>
            </a:r>
            <a:endParaRPr lang="en-US" sz="1400" b="0" strike="noStrike" spc="-1">
              <a:latin typeface="Arial"/>
            </a:endParaRPr>
          </a:p>
        </p:txBody>
      </p:sp>
      <p:sp>
        <p:nvSpPr>
          <p:cNvPr id="25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52" name="圖片 1"/>
          <p:cNvPicPr/>
          <p:nvPr/>
        </p:nvPicPr>
        <p:blipFill>
          <a:blip r:embed="rId2"/>
          <a:stretch/>
        </p:blipFill>
        <p:spPr>
          <a:xfrm>
            <a:off x="251640" y="1608480"/>
            <a:ext cx="8246160" cy="3548520"/>
          </a:xfrm>
          <a:prstGeom prst="rect">
            <a:avLst/>
          </a:prstGeom>
          <a:ln>
            <a:solidFill>
              <a:schemeClr val="tx1"/>
            </a:solidFill>
          </a:ln>
        </p:spPr>
      </p:pic>
      <p:sp>
        <p:nvSpPr>
          <p:cNvPr id="253" name="CustomShape 4"/>
          <p:cNvSpPr/>
          <p:nvPr/>
        </p:nvSpPr>
        <p:spPr>
          <a:xfrm>
            <a:off x="76320" y="5301360"/>
            <a:ext cx="89917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請各校承辦人修改密碼後，應妥善保存密碼。</a:t>
            </a:r>
            <a:endParaRPr lang="en-US" sz="18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進入加(退)保作業系統後，請點選</a:t>
            </a:r>
            <a:r>
              <a:rPr lang="en-US" sz="1600" b="1" strike="noStrike" spc="-1">
                <a:solidFill>
                  <a:srgbClr val="92D050"/>
                </a:solidFill>
                <a:latin typeface="微軟正黑體"/>
                <a:ea typeface="微軟正黑體"/>
              </a:rPr>
              <a:t>『大專校院維護』</a:t>
            </a:r>
            <a:r>
              <a:rPr lang="en-US" sz="1400" b="1" strike="noStrike" spc="-1">
                <a:solidFill>
                  <a:srgbClr val="FFFFFF"/>
                </a:solidFill>
                <a:latin typeface="微軟正黑體"/>
                <a:ea typeface="微軟正黑體"/>
              </a:rPr>
              <a:t>選單</a:t>
            </a:r>
            <a:endParaRPr lang="en-US" sz="1400" b="0" strike="noStrike" spc="-1">
              <a:latin typeface="Arial"/>
            </a:endParaRPr>
          </a:p>
        </p:txBody>
      </p:sp>
      <p:sp>
        <p:nvSpPr>
          <p:cNvPr id="25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大專院校維護填報</a:t>
            </a:r>
            <a:endParaRPr lang="en-US" sz="1400" b="0" strike="noStrike" spc="-1">
              <a:latin typeface="Arial"/>
            </a:endParaRPr>
          </a:p>
        </p:txBody>
      </p:sp>
      <p:sp>
        <p:nvSpPr>
          <p:cNvPr id="25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59" name="圖片 6"/>
          <p:cNvPicPr/>
          <p:nvPr/>
        </p:nvPicPr>
        <p:blipFill>
          <a:blip r:embed="rId2"/>
          <a:stretch/>
        </p:blipFill>
        <p:spPr>
          <a:xfrm>
            <a:off x="827640" y="1470240"/>
            <a:ext cx="7560360" cy="460008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請依序填入相關聯絡資訊，為以利本公司受理相關文件，所有欄位均不得空白</a:t>
            </a:r>
            <a:endParaRPr lang="en-US" sz="1400" b="0" strike="noStrike" spc="-1">
              <a:latin typeface="Arial"/>
            </a:endParaRPr>
          </a:p>
        </p:txBody>
      </p:sp>
      <p:sp>
        <p:nvSpPr>
          <p:cNvPr id="26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大專院校維護填報</a:t>
            </a:r>
            <a:endParaRPr lang="en-US" sz="1400" b="0" strike="noStrike" spc="-1">
              <a:latin typeface="Arial"/>
            </a:endParaRPr>
          </a:p>
        </p:txBody>
      </p:sp>
      <p:sp>
        <p:nvSpPr>
          <p:cNvPr id="26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65" name="CustomShape 4"/>
          <p:cNvSpPr/>
          <p:nvPr/>
        </p:nvSpPr>
        <p:spPr>
          <a:xfrm>
            <a:off x="79920" y="4500000"/>
            <a:ext cx="906372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1.連絡電話、分機號碼、email，皆為聯絡人之資訊。</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2.請款承辦窗口：學校收到“收據”後，請款繳納保險費之窗口。</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3.加退保承辦窗口：學校主要辦理加退保的承辦人員。</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以上窗口若與聯絡人為同一人，請勾選「同聯絡人」。</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4.提供學校銀行帳號資訊，以利未來退保作業之退款使用。</a:t>
            </a:r>
            <a:r>
              <a:rPr lang="en-US" sz="1800" b="1" strike="noStrike" spc="-1">
                <a:solidFill>
                  <a:srgbClr val="FF0000"/>
                </a:solidFill>
                <a:latin typeface="標楷體"/>
                <a:ea typeface="標楷體"/>
              </a:rPr>
              <a:t>(註：銀行帳戶非必填選項)</a:t>
            </a:r>
            <a:endParaRPr lang="en-US" sz="1800" b="0" strike="noStrike" spc="-1">
              <a:latin typeface="Arial"/>
            </a:endParaRPr>
          </a:p>
        </p:txBody>
      </p:sp>
      <p:sp>
        <p:nvSpPr>
          <p:cNvPr id="266" name="CustomShape 5"/>
          <p:cNvSpPr/>
          <p:nvPr/>
        </p:nvSpPr>
        <p:spPr>
          <a:xfrm>
            <a:off x="1115640" y="4104000"/>
            <a:ext cx="7920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a:t>
            </a:r>
            <a:r>
              <a:rPr lang="en-US" sz="1800" b="0" u="sng" strike="noStrike" spc="-1">
                <a:solidFill>
                  <a:srgbClr val="FF0000"/>
                </a:solidFill>
                <a:uFillTx/>
                <a:latin typeface="標楷體"/>
                <a:ea typeface="標楷體"/>
              </a:rPr>
              <a:t>登入後，請務必盡速將所有資料的維護作業完成，以利行政作業進行</a:t>
            </a:r>
            <a:r>
              <a:rPr lang="en-US" sz="1800" b="0" strike="noStrike" spc="-1">
                <a:solidFill>
                  <a:srgbClr val="FF0000"/>
                </a:solidFill>
                <a:latin typeface="標楷體"/>
                <a:ea typeface="標楷體"/>
              </a:rPr>
              <a:t>◎</a:t>
            </a:r>
            <a:endParaRPr lang="en-US" sz="1800" b="0" strike="noStrike" spc="-1">
              <a:latin typeface="Arial"/>
            </a:endParaRPr>
          </a:p>
        </p:txBody>
      </p:sp>
      <p:pic>
        <p:nvPicPr>
          <p:cNvPr id="267" name="Picture 2"/>
          <p:cNvPicPr/>
          <p:nvPr/>
        </p:nvPicPr>
        <p:blipFill>
          <a:blip r:embed="rId2"/>
          <a:stretch/>
        </p:blipFill>
        <p:spPr>
          <a:xfrm>
            <a:off x="56160" y="1303920"/>
            <a:ext cx="7934040" cy="284472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3598200" y="31932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簡報大綱</a:t>
            </a:r>
            <a:endParaRPr lang="en-US" sz="4000" b="0" strike="noStrike" spc="-1">
              <a:latin typeface="Arial"/>
            </a:endParaRPr>
          </a:p>
        </p:txBody>
      </p:sp>
      <p:sp>
        <p:nvSpPr>
          <p:cNvPr id="95" name="CustomShape 2"/>
          <p:cNvSpPr/>
          <p:nvPr/>
        </p:nvSpPr>
        <p:spPr>
          <a:xfrm>
            <a:off x="3130200" y="779400"/>
            <a:ext cx="4753800" cy="557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200000"/>
              </a:lnSpc>
            </a:pPr>
            <a:r>
              <a:rPr lang="en-US" sz="3000" b="1" strike="noStrike" spc="-1">
                <a:solidFill>
                  <a:srgbClr val="953735"/>
                </a:solidFill>
                <a:latin typeface="微軟正黑體"/>
                <a:ea typeface="微軟正黑體"/>
              </a:rPr>
              <a:t>●保障計畫說明</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●投(加)保流程、文件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●查詢投保證明流程</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●退保流程、文件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●理賠程序、文件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●Ｑ＆Ａ</a:t>
            </a:r>
            <a:endParaRPr lang="en-US" sz="30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進入加(退)保作業系統後，請點選</a:t>
            </a:r>
            <a:r>
              <a:rPr lang="en-US" sz="1600" b="1" strike="noStrike" spc="-1">
                <a:solidFill>
                  <a:srgbClr val="92D050"/>
                </a:solidFill>
                <a:latin typeface="微軟正黑體"/>
                <a:ea typeface="微軟正黑體"/>
              </a:rPr>
              <a:t>『開始加保』</a:t>
            </a:r>
            <a:r>
              <a:rPr lang="en-US" sz="1400" b="1" strike="noStrike" spc="-1">
                <a:solidFill>
                  <a:srgbClr val="FFFFFF"/>
                </a:solidFill>
                <a:latin typeface="微軟正黑體"/>
                <a:ea typeface="微軟正黑體"/>
              </a:rPr>
              <a:t>選單</a:t>
            </a:r>
            <a:endParaRPr lang="en-US" sz="1400" b="0" strike="noStrike" spc="-1">
              <a:latin typeface="Arial"/>
            </a:endParaRPr>
          </a:p>
        </p:txBody>
      </p:sp>
      <p:sp>
        <p:nvSpPr>
          <p:cNvPr id="26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進行投保作業</a:t>
            </a:r>
            <a:endParaRPr lang="en-US" sz="1400" b="0" strike="noStrike" spc="-1">
              <a:latin typeface="Arial"/>
            </a:endParaRPr>
          </a:p>
        </p:txBody>
      </p:sp>
      <p:sp>
        <p:nvSpPr>
          <p:cNvPr id="27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73" name="圖片 3"/>
          <p:cNvPicPr/>
          <p:nvPr/>
        </p:nvPicPr>
        <p:blipFill>
          <a:blip r:embed="rId2"/>
          <a:stretch/>
        </p:blipFill>
        <p:spPr>
          <a:xfrm>
            <a:off x="1404360" y="1458000"/>
            <a:ext cx="6055560" cy="4627440"/>
          </a:xfrm>
          <a:prstGeom prst="rect">
            <a:avLst/>
          </a:prstGeom>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下載</a:t>
            </a:r>
            <a:r>
              <a:rPr lang="en-US" sz="1600" b="1" strike="noStrike" spc="-1">
                <a:solidFill>
                  <a:srgbClr val="92D050"/>
                </a:solidFill>
                <a:latin typeface="微軟正黑體"/>
                <a:ea typeface="微軟正黑體"/>
              </a:rPr>
              <a:t>『加保名冊範本』</a:t>
            </a:r>
            <a:r>
              <a:rPr lang="en-US" sz="1400" b="1" strike="noStrike" spc="-1">
                <a:solidFill>
                  <a:srgbClr val="FFFFFF"/>
                </a:solidFill>
                <a:latin typeface="微軟正黑體"/>
                <a:ea typeface="微軟正黑體"/>
              </a:rPr>
              <a:t>後，並開啟下載後的EXCEL範本</a:t>
            </a:r>
            <a:endParaRPr lang="en-US" sz="1400" b="0" strike="noStrike" spc="-1">
              <a:latin typeface="Arial"/>
            </a:endParaRPr>
          </a:p>
        </p:txBody>
      </p:sp>
      <p:sp>
        <p:nvSpPr>
          <p:cNvPr id="27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下載投保名冊範例</a:t>
            </a:r>
            <a:endParaRPr lang="en-US" sz="1400" b="0" strike="noStrike" spc="-1">
              <a:latin typeface="Arial"/>
            </a:endParaRPr>
          </a:p>
        </p:txBody>
      </p:sp>
      <p:sp>
        <p:nvSpPr>
          <p:cNvPr id="27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79" name="圖片 8"/>
          <p:cNvPicPr/>
          <p:nvPr/>
        </p:nvPicPr>
        <p:blipFill>
          <a:blip r:embed="rId2"/>
          <a:stretch/>
        </p:blipFill>
        <p:spPr>
          <a:xfrm>
            <a:off x="179640" y="1541880"/>
            <a:ext cx="8784720" cy="4419000"/>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56425" y="2716920"/>
            <a:ext cx="9030789"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a:solidFill>
                  <a:srgbClr val="FF0000"/>
                </a:solidFill>
                <a:latin typeface="微軟正黑體"/>
                <a:ea typeface="微軟正黑體"/>
              </a:rPr>
              <a:t>1.前兩個欄位為本國學生，第三欄是</a:t>
            </a:r>
            <a:r>
              <a:rPr lang="zh-TW" altLang="en-US" sz="1800" b="1" strike="noStrike" spc="-1" dirty="0">
                <a:solidFill>
                  <a:srgbClr val="FF0000"/>
                </a:solidFill>
                <a:latin typeface="微軟正黑體"/>
                <a:ea typeface="微軟正黑體"/>
              </a:rPr>
              <a:t>外籍</a:t>
            </a:r>
            <a:r>
              <a:rPr lang="en-US" sz="1800" b="1" strike="noStrike" spc="-1" dirty="0" err="1">
                <a:solidFill>
                  <a:srgbClr val="FF0000"/>
                </a:solidFill>
                <a:latin typeface="微軟正黑體"/>
                <a:ea typeface="微軟正黑體"/>
              </a:rPr>
              <a:t>學生</a:t>
            </a:r>
            <a:r>
              <a:rPr lang="en-US" sz="1800" b="1" strike="noStrike" spc="-1" dirty="0">
                <a:solidFill>
                  <a:srgbClr val="FF0000"/>
                </a:solidFill>
                <a:latin typeface="微軟正黑體"/>
                <a:ea typeface="微軟正黑體"/>
              </a:rPr>
              <a:t>。</a:t>
            </a:r>
            <a:r>
              <a:rPr lang="zh-TW" altLang="en-US" sz="1800" b="1" strike="noStrike" spc="-1" dirty="0">
                <a:solidFill>
                  <a:srgbClr val="FF0000"/>
                </a:solidFill>
                <a:latin typeface="微軟正黑體"/>
                <a:ea typeface="微軟正黑體"/>
              </a:rPr>
              <a:t>外籍生的學生姓名欄位直接改護照英文名字就好，以利作業。</a:t>
            </a:r>
            <a:endParaRPr lang="en-US" sz="1800" b="0" strike="noStrike" spc="-1" dirty="0">
              <a:latin typeface="Arial"/>
            </a:endParaRPr>
          </a:p>
          <a:p>
            <a:pPr>
              <a:lnSpc>
                <a:spcPct val="100000"/>
              </a:lnSpc>
            </a:pPr>
            <a:r>
              <a:rPr dirty="0"/>
              <a:t/>
            </a:r>
            <a:br>
              <a:rPr dirty="0"/>
            </a:br>
            <a:r>
              <a:rPr lang="en-US" sz="1800" b="1" strike="noStrike" spc="-1" dirty="0">
                <a:solidFill>
                  <a:srgbClr val="FF0000"/>
                </a:solidFill>
                <a:latin typeface="微軟正黑體"/>
                <a:ea typeface="微軟正黑體"/>
              </a:rPr>
              <a:t>2.日期統一使用民國年，且格式為 100/10/10 </a:t>
            </a:r>
            <a:r>
              <a:rPr lang="en-US" sz="1800" b="1" strike="noStrike" spc="-1" dirty="0" err="1">
                <a:solidFill>
                  <a:srgbClr val="FF0000"/>
                </a:solidFill>
                <a:latin typeface="微軟正黑體"/>
                <a:ea typeface="微軟正黑體"/>
              </a:rPr>
              <a:t>請勿使用西元年</a:t>
            </a:r>
            <a:r>
              <a:rPr lang="en-US" sz="1800" b="1" strike="noStrike" spc="-1" dirty="0">
                <a:solidFill>
                  <a:srgbClr val="FF0000"/>
                </a:solidFill>
                <a:latin typeface="微軟正黑體"/>
                <a:ea typeface="微軟正黑體"/>
              </a:rPr>
              <a:t> 或100.10.10</a:t>
            </a:r>
            <a:r>
              <a:rPr lang="zh-TW" altLang="en-US" sz="1800" b="1" strike="noStrike" spc="-1" dirty="0">
                <a:solidFill>
                  <a:srgbClr val="FF0000"/>
                </a:solidFill>
                <a:latin typeface="微軟正黑體"/>
                <a:ea typeface="微軟正黑體"/>
              </a:rPr>
              <a:t>或</a:t>
            </a:r>
            <a:r>
              <a:rPr lang="en-US" altLang="zh-TW" sz="1800" b="1" strike="noStrike" spc="-1" dirty="0">
                <a:solidFill>
                  <a:srgbClr val="FF0000"/>
                </a:solidFill>
                <a:latin typeface="微軟正黑體"/>
                <a:ea typeface="微軟正黑體"/>
              </a:rPr>
              <a:t>1001010</a:t>
            </a:r>
            <a:r>
              <a:rPr lang="en-US" sz="1800" b="1" strike="noStrike" spc="-1" dirty="0">
                <a:solidFill>
                  <a:srgbClr val="FF0000"/>
                </a:solidFill>
                <a:latin typeface="微軟正黑體"/>
                <a:ea typeface="微軟正黑體"/>
              </a:rPr>
              <a:t> </a:t>
            </a:r>
            <a:r>
              <a:rPr lang="en-US" sz="1800" b="1" strike="noStrike" spc="-1" dirty="0" err="1">
                <a:solidFill>
                  <a:srgbClr val="FF0000"/>
                </a:solidFill>
                <a:latin typeface="微軟正黑體"/>
                <a:ea typeface="微軟正黑體"/>
              </a:rPr>
              <a:t>等其他格式</a:t>
            </a:r>
            <a:r>
              <a:rPr lang="zh-TW" altLang="en-US" b="1" spc="-1" dirty="0">
                <a:solidFill>
                  <a:srgbClr val="FF0000"/>
                </a:solidFill>
                <a:latin typeface="微軟正黑體"/>
                <a:ea typeface="微軟正黑體"/>
              </a:rPr>
              <a:t>。</a:t>
            </a:r>
            <a:r>
              <a:rPr lang="zh-TW" altLang="en-US" b="1" u="sng" spc="-1" dirty="0">
                <a:solidFill>
                  <a:srgbClr val="FF0000"/>
                </a:solidFill>
                <a:latin typeface="微軟正黑體"/>
                <a:ea typeface="微軟正黑體"/>
              </a:rPr>
              <a:t>這裡非常重要，學校一年來投保幾乎有</a:t>
            </a:r>
            <a:r>
              <a:rPr lang="en-US" altLang="zh-TW" b="1" u="sng" spc="-1" dirty="0">
                <a:solidFill>
                  <a:srgbClr val="FF0000"/>
                </a:solidFill>
                <a:latin typeface="微軟正黑體"/>
                <a:ea typeface="微軟正黑體"/>
              </a:rPr>
              <a:t>1/5</a:t>
            </a:r>
            <a:r>
              <a:rPr lang="zh-TW" altLang="en-US" b="1" u="sng" spc="-1" dirty="0">
                <a:solidFill>
                  <a:srgbClr val="FF0000"/>
                </a:solidFill>
                <a:latin typeface="微軟正黑體"/>
                <a:ea typeface="微軟正黑體"/>
              </a:rPr>
              <a:t>件，因為生日格式有誤導致行政人員要額外花時間處理</a:t>
            </a:r>
            <a:r>
              <a:rPr lang="zh-TW" altLang="en-US" b="1" spc="-1" dirty="0">
                <a:solidFill>
                  <a:srgbClr val="FF0000"/>
                </a:solidFill>
                <a:latin typeface="微軟正黑體"/>
                <a:ea typeface="微軟正黑體"/>
              </a:rPr>
              <a:t>。</a:t>
            </a:r>
            <a:endParaRPr lang="en-US" altLang="zh-TW" b="1" spc="-1" dirty="0">
              <a:solidFill>
                <a:srgbClr val="FF0000"/>
              </a:solidFill>
              <a:latin typeface="微軟正黑體"/>
              <a:ea typeface="微軟正黑體"/>
            </a:endParaRPr>
          </a:p>
          <a:p>
            <a:pPr>
              <a:lnSpc>
                <a:spcPct val="100000"/>
              </a:lnSpc>
            </a:pPr>
            <a:endParaRPr lang="en-US" sz="1800" b="1" strike="noStrike" spc="-1" dirty="0">
              <a:solidFill>
                <a:srgbClr val="FF0000"/>
              </a:solidFill>
              <a:latin typeface="微軟正黑體"/>
              <a:ea typeface="微軟正黑體"/>
            </a:endParaRPr>
          </a:p>
          <a:p>
            <a:pPr>
              <a:lnSpc>
                <a:spcPct val="100000"/>
              </a:lnSpc>
            </a:pPr>
            <a:r>
              <a:rPr lang="zh-TW" altLang="en-US" b="1" spc="-1" dirty="0">
                <a:solidFill>
                  <a:srgbClr val="FF0000"/>
                </a:solidFill>
                <a:latin typeface="微軟正黑體"/>
                <a:ea typeface="微軟正黑體"/>
              </a:rPr>
              <a:t>提供格式為 </a:t>
            </a:r>
            <a:r>
              <a:rPr lang="en-US" altLang="zh-TW" b="1" spc="-1" dirty="0">
                <a:solidFill>
                  <a:srgbClr val="FF0000"/>
                </a:solidFill>
                <a:latin typeface="微軟正黑體"/>
                <a:ea typeface="微軟正黑體"/>
              </a:rPr>
              <a:t>095/01/01</a:t>
            </a:r>
            <a:r>
              <a:rPr lang="zh-TW" altLang="en-US" b="1" spc="-1" dirty="0">
                <a:solidFill>
                  <a:srgbClr val="FF0000"/>
                </a:solidFill>
                <a:latin typeface="微軟正黑體"/>
                <a:ea typeface="微軟正黑體"/>
              </a:rPr>
              <a:t> </a:t>
            </a:r>
            <a:r>
              <a:rPr lang="en-US" altLang="zh-TW" b="1" spc="-1" dirty="0">
                <a:solidFill>
                  <a:srgbClr val="FF0000"/>
                </a:solidFill>
                <a:latin typeface="微軟正黑體"/>
                <a:ea typeface="微軟正黑體"/>
              </a:rPr>
              <a:t>(</a:t>
            </a:r>
            <a:r>
              <a:rPr lang="zh-TW" altLang="en-US" b="1" spc="-1" dirty="0">
                <a:solidFill>
                  <a:srgbClr val="FF0000"/>
                </a:solidFill>
                <a:latin typeface="微軟正黑體"/>
                <a:ea typeface="微軟正黑體"/>
              </a:rPr>
              <a:t>七碼</a:t>
            </a:r>
            <a:r>
              <a:rPr lang="en-US" altLang="zh-TW" b="1" spc="-1" dirty="0">
                <a:solidFill>
                  <a:srgbClr val="FF0000"/>
                </a:solidFill>
                <a:latin typeface="微軟正黑體"/>
                <a:ea typeface="微軟正黑體"/>
              </a:rPr>
              <a:t>)</a:t>
            </a:r>
            <a:r>
              <a:rPr lang="zh-TW" altLang="en-US" b="1" spc="-1" dirty="0">
                <a:solidFill>
                  <a:srgbClr val="FF0000"/>
                </a:solidFill>
                <a:latin typeface="微軟正黑體"/>
                <a:ea typeface="微軟正黑體"/>
              </a:rPr>
              <a:t> ，其他格式後續發現將再進行照會通知。</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3.由於名冊人數須與加保人數相符，請</a:t>
            </a:r>
            <a:r>
              <a:rPr lang="en-US" sz="2000" b="1" u="sng" strike="noStrike" spc="-1" dirty="0">
                <a:solidFill>
                  <a:srgbClr val="FF0000"/>
                </a:solidFill>
                <a:latin typeface="微軟正黑體"/>
                <a:ea typeface="微軟正黑體"/>
              </a:rPr>
              <a:t>確認清楚</a:t>
            </a:r>
            <a:r>
              <a:rPr lang="en-US" sz="1800" b="1" strike="noStrike" spc="-1" dirty="0">
                <a:solidFill>
                  <a:srgbClr val="FF0000"/>
                </a:solidFill>
                <a:latin typeface="微軟正黑體"/>
                <a:ea typeface="微軟正黑體"/>
              </a:rPr>
              <a:t>後再送出。</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2000" b="0" strike="noStrike" spc="-1" dirty="0">
              <a:latin typeface="Arial"/>
            </a:endParaRPr>
          </a:p>
        </p:txBody>
      </p:sp>
      <p:pic>
        <p:nvPicPr>
          <p:cNvPr id="4" name="圖片 3"/>
          <p:cNvPicPr>
            <a:picLocks noChangeAspect="1"/>
          </p:cNvPicPr>
          <p:nvPr/>
        </p:nvPicPr>
        <p:blipFill>
          <a:blip r:embed="rId2"/>
          <a:stretch>
            <a:fillRect/>
          </a:stretch>
        </p:blipFill>
        <p:spPr>
          <a:xfrm>
            <a:off x="0" y="1409760"/>
            <a:ext cx="9144000" cy="12967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39394" y="2603659"/>
            <a:ext cx="903078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4.正式填寫前，請務必將範例資料清除以後再填寫。</a:t>
            </a:r>
          </a:p>
          <a:p>
            <a:pPr>
              <a:lnSpc>
                <a:spcPct val="100000"/>
              </a:lnSpc>
            </a:pPr>
            <a:endParaRPr lang="en-US" sz="1800" b="1" strike="noStrike" spc="-1" dirty="0">
              <a:solidFill>
                <a:srgbClr val="FF0000"/>
              </a:solidFill>
              <a:latin typeface="微軟正黑體"/>
              <a:ea typeface="微軟正黑體"/>
            </a:endParaRPr>
          </a:p>
          <a:p>
            <a:pPr>
              <a:lnSpc>
                <a:spcPct val="100000"/>
              </a:lnSpc>
            </a:pPr>
            <a:r>
              <a:rPr lang="zh-TW" altLang="en-US" b="1" spc="-1" dirty="0">
                <a:solidFill>
                  <a:srgbClr val="FF0000"/>
                </a:solidFill>
                <a:latin typeface="微軟正黑體"/>
                <a:ea typeface="微軟正黑體"/>
              </a:rPr>
              <a:t>以下為過去一年收到的名冊，且不少學校投保類似名冊，請務必多加留意</a:t>
            </a:r>
            <a:r>
              <a:rPr lang="en-US" altLang="zh-TW" b="1" spc="-1" dirty="0">
                <a:solidFill>
                  <a:srgbClr val="FF0000"/>
                </a:solidFill>
                <a:latin typeface="微軟正黑體"/>
                <a:ea typeface="微軟正黑體"/>
              </a:rPr>
              <a:t>!</a:t>
            </a:r>
            <a:endParaRPr lang="en-US" b="1" spc="-1" dirty="0">
              <a:solidFill>
                <a:srgbClr val="FF0000"/>
              </a:solidFill>
              <a:latin typeface="微軟正黑體"/>
              <a:ea typeface="微軟正黑體"/>
            </a:endParaRPr>
          </a:p>
          <a:p>
            <a:pPr>
              <a:lnSpc>
                <a:spcPct val="100000"/>
              </a:lnSpc>
            </a:pPr>
            <a:endParaRPr lang="en-US" sz="1800" b="0" strike="noStrike" spc="-1" dirty="0">
              <a:latin typeface="Arial"/>
            </a:endParaRPr>
          </a:p>
          <a:p>
            <a:pPr>
              <a:lnSpc>
                <a:spcPct val="100000"/>
              </a:lnSpc>
            </a:pPr>
            <a:endParaRPr lang="en-US" spc="-1" dirty="0">
              <a:latin typeface="Arial"/>
            </a:endParaRPr>
          </a:p>
          <a:p>
            <a:pPr>
              <a:lnSpc>
                <a:spcPct val="100000"/>
              </a:lnSpc>
            </a:pPr>
            <a:endParaRPr lang="en-US" sz="1800" b="0" strike="noStrike" spc="-1" dirty="0">
              <a:latin typeface="Arial"/>
            </a:endParaRPr>
          </a:p>
        </p:txBody>
      </p:sp>
      <p:pic>
        <p:nvPicPr>
          <p:cNvPr id="2" name="圖片 1"/>
          <p:cNvPicPr>
            <a:picLocks noChangeAspect="1"/>
          </p:cNvPicPr>
          <p:nvPr/>
        </p:nvPicPr>
        <p:blipFill>
          <a:blip r:embed="rId2"/>
          <a:stretch>
            <a:fillRect/>
          </a:stretch>
        </p:blipFill>
        <p:spPr>
          <a:xfrm>
            <a:off x="39394" y="3846906"/>
            <a:ext cx="8950869" cy="1573247"/>
          </a:xfrm>
          <a:prstGeom prst="rect">
            <a:avLst/>
          </a:prstGeom>
        </p:spPr>
      </p:pic>
      <p:pic>
        <p:nvPicPr>
          <p:cNvPr id="3" name="圖片 2"/>
          <p:cNvPicPr>
            <a:picLocks noChangeAspect="1"/>
          </p:cNvPicPr>
          <p:nvPr/>
        </p:nvPicPr>
        <p:blipFill>
          <a:blip r:embed="rId3"/>
          <a:stretch>
            <a:fillRect/>
          </a:stretch>
        </p:blipFill>
        <p:spPr>
          <a:xfrm>
            <a:off x="-17212" y="1389315"/>
            <a:ext cx="9144000" cy="1393969"/>
          </a:xfrm>
          <a:prstGeom prst="rect">
            <a:avLst/>
          </a:prstGeom>
        </p:spPr>
      </p:pic>
    </p:spTree>
    <p:extLst>
      <p:ext uri="{BB962C8B-B14F-4D97-AF65-F5344CB8AC3E}">
        <p14:creationId xmlns:p14="http://schemas.microsoft.com/office/powerpoint/2010/main" val="326763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pic>
        <p:nvPicPr>
          <p:cNvPr id="282" name="Picture 2"/>
          <p:cNvPicPr/>
          <p:nvPr/>
        </p:nvPicPr>
        <p:blipFill>
          <a:blip r:embed="rId2"/>
          <a:stretch/>
        </p:blipFill>
        <p:spPr>
          <a:xfrm>
            <a:off x="79920" y="161280"/>
            <a:ext cx="2283120" cy="521640"/>
          </a:xfrm>
          <a:prstGeom prst="rect">
            <a:avLst/>
          </a:prstGeom>
          <a:ln>
            <a:noFill/>
          </a:ln>
        </p:spPr>
      </p:pic>
      <p:pic>
        <p:nvPicPr>
          <p:cNvPr id="283" name="圖片 21"/>
          <p:cNvPicPr/>
          <p:nvPr/>
        </p:nvPicPr>
        <p:blipFill>
          <a:blip r:embed="rId3"/>
          <a:stretch/>
        </p:blipFill>
        <p:spPr>
          <a:xfrm>
            <a:off x="2562480" y="23400"/>
            <a:ext cx="857160" cy="720360"/>
          </a:xfrm>
          <a:prstGeom prst="rect">
            <a:avLst/>
          </a:prstGeom>
          <a:ln>
            <a:noFill/>
          </a:ln>
        </p:spPr>
      </p:pic>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17212" y="2455742"/>
            <a:ext cx="9030789"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5.保險</a:t>
            </a:r>
            <a:r>
              <a:rPr lang="zh-TW" altLang="en-US" sz="1800" b="1" strike="noStrike" spc="-1" dirty="0">
                <a:solidFill>
                  <a:srgbClr val="FF0000"/>
                </a:solidFill>
                <a:latin typeface="微軟正黑體"/>
                <a:ea typeface="微軟正黑體"/>
              </a:rPr>
              <a:t>起始</a:t>
            </a:r>
            <a:r>
              <a:rPr lang="en-US" sz="1800" b="1" strike="noStrike" spc="-1" dirty="0" err="1">
                <a:solidFill>
                  <a:srgbClr val="FF0000"/>
                </a:solidFill>
                <a:latin typeface="微軟正黑體"/>
                <a:ea typeface="微軟正黑體"/>
              </a:rPr>
              <a:t>日期</a:t>
            </a:r>
            <a:r>
              <a:rPr lang="zh-TW" altLang="en-US" sz="1800" b="1" strike="noStrike" spc="-1" dirty="0">
                <a:solidFill>
                  <a:srgbClr val="FF0000"/>
                </a:solidFill>
                <a:latin typeface="微軟正黑體"/>
                <a:ea typeface="微軟正黑體"/>
              </a:rPr>
              <a:t>與終止日期</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請將加保系統上顯示的保險</a:t>
            </a:r>
            <a:r>
              <a:rPr lang="zh-TW" altLang="en-US" sz="1800" b="1" strike="noStrike" spc="-1" dirty="0">
                <a:solidFill>
                  <a:srgbClr val="FF0000"/>
                </a:solidFill>
                <a:latin typeface="微軟正黑體"/>
                <a:ea typeface="微軟正黑體"/>
              </a:rPr>
              <a:t>起始日期與</a:t>
            </a:r>
            <a:r>
              <a:rPr lang="en-US" sz="1800" b="1" strike="noStrike" spc="-1" dirty="0" err="1">
                <a:solidFill>
                  <a:srgbClr val="FF0000"/>
                </a:solidFill>
                <a:latin typeface="微軟正黑體"/>
                <a:ea typeface="微軟正黑體"/>
              </a:rPr>
              <a:t>終止日期</a:t>
            </a:r>
            <a:r>
              <a:rPr lang="zh-TW" altLang="en-US" sz="1800" b="1" strike="noStrike" spc="-1" dirty="0">
                <a:solidFill>
                  <a:srgbClr val="FF0000"/>
                </a:solidFill>
                <a:latin typeface="微軟正黑體"/>
                <a:ea typeface="微軟正黑體"/>
              </a:rPr>
              <a:t>分別填入保險生效日期跟保險終止日期的欄位</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2000" b="1" strike="noStrike" spc="-1" dirty="0">
                <a:solidFill>
                  <a:srgbClr val="FF0000"/>
                </a:solidFill>
                <a:latin typeface="微軟正黑體"/>
                <a:ea typeface="微軟正黑體"/>
              </a:rPr>
              <a:t>6.計畫別：請將加保系統中保險期間所顯示的計畫別填入。</a:t>
            </a:r>
          </a:p>
          <a:p>
            <a:pPr>
              <a:lnSpc>
                <a:spcPct val="100000"/>
              </a:lnSpc>
            </a:pPr>
            <a:r>
              <a:rPr lang="zh-TW" altLang="en-US" sz="2000" b="1" strike="noStrike" spc="-1" dirty="0">
                <a:solidFill>
                  <a:srgbClr val="FF0000"/>
                </a:solidFill>
                <a:latin typeface="微軟正黑體"/>
                <a:ea typeface="微軟正黑體"/>
              </a:rPr>
              <a:t>計畫別保</a:t>
            </a:r>
            <a:r>
              <a:rPr lang="en-US" altLang="zh-TW" sz="2000" b="1" strike="noStrike" spc="-1" dirty="0">
                <a:solidFill>
                  <a:srgbClr val="FF0000"/>
                </a:solidFill>
                <a:latin typeface="微軟正黑體"/>
                <a:ea typeface="微軟正黑體"/>
              </a:rPr>
              <a:t>1</a:t>
            </a:r>
            <a:r>
              <a:rPr lang="zh-TW" altLang="en-US" sz="2000" b="1" strike="noStrike" spc="-1" dirty="0">
                <a:solidFill>
                  <a:srgbClr val="FF0000"/>
                </a:solidFill>
                <a:latin typeface="微軟正黑體"/>
                <a:ea typeface="微軟正黑體"/>
              </a:rPr>
              <a:t>個月就是</a:t>
            </a:r>
            <a:r>
              <a:rPr lang="en-US" altLang="zh-TW" sz="2000" b="1" strike="noStrike" spc="-1" dirty="0">
                <a:solidFill>
                  <a:srgbClr val="FF0000"/>
                </a:solidFill>
                <a:latin typeface="微軟正黑體"/>
                <a:ea typeface="微軟正黑體"/>
              </a:rPr>
              <a:t>01</a:t>
            </a:r>
            <a:r>
              <a:rPr lang="zh-TW" altLang="en-US" sz="2000" b="1" spc="-1" dirty="0">
                <a:solidFill>
                  <a:srgbClr val="FF0000"/>
                </a:solidFill>
                <a:latin typeface="微軟正黑體"/>
                <a:ea typeface="微軟正黑體"/>
              </a:rPr>
              <a:t>；保</a:t>
            </a:r>
            <a:r>
              <a:rPr lang="en-US" altLang="zh-TW" sz="2000" b="1" spc="-1" dirty="0">
                <a:solidFill>
                  <a:srgbClr val="FF0000"/>
                </a:solidFill>
                <a:latin typeface="微軟正黑體"/>
                <a:ea typeface="微軟正黑體"/>
              </a:rPr>
              <a:t>12</a:t>
            </a:r>
            <a:r>
              <a:rPr lang="zh-TW" altLang="en-US" sz="2000" b="1" spc="-1" dirty="0">
                <a:solidFill>
                  <a:srgbClr val="FF0000"/>
                </a:solidFill>
                <a:latin typeface="微軟正黑體"/>
                <a:ea typeface="微軟正黑體"/>
              </a:rPr>
              <a:t>個月就是</a:t>
            </a:r>
            <a:r>
              <a:rPr lang="en-US" altLang="zh-TW" sz="2000" b="1" spc="-1" dirty="0">
                <a:solidFill>
                  <a:srgbClr val="FF0000"/>
                </a:solidFill>
                <a:latin typeface="微軟正黑體"/>
                <a:ea typeface="微軟正黑體"/>
              </a:rPr>
              <a:t>12</a:t>
            </a:r>
            <a:r>
              <a:rPr lang="zh-TW" altLang="en-US" sz="2000" b="1" spc="-1" dirty="0">
                <a:solidFill>
                  <a:srgbClr val="FF0000"/>
                </a:solidFill>
                <a:latin typeface="微軟正黑體"/>
                <a:ea typeface="微軟正黑體"/>
              </a:rPr>
              <a:t>；保</a:t>
            </a:r>
            <a:r>
              <a:rPr lang="en-US" altLang="zh-TW" sz="2000" b="1" spc="-1" dirty="0">
                <a:solidFill>
                  <a:srgbClr val="FF0000"/>
                </a:solidFill>
                <a:latin typeface="微軟正黑體"/>
                <a:ea typeface="微軟正黑體"/>
              </a:rPr>
              <a:t>1</a:t>
            </a:r>
            <a:r>
              <a:rPr lang="zh-TW" altLang="en-US" sz="2000" b="1" spc="-1" dirty="0">
                <a:solidFill>
                  <a:srgbClr val="FF0000"/>
                </a:solidFill>
                <a:latin typeface="微軟正黑體"/>
                <a:ea typeface="微軟正黑體"/>
              </a:rPr>
              <a:t>天就是</a:t>
            </a:r>
            <a:r>
              <a:rPr lang="en-US" altLang="zh-TW" sz="2000" b="1" spc="-1" dirty="0">
                <a:solidFill>
                  <a:srgbClr val="FF0000"/>
                </a:solidFill>
                <a:latin typeface="微軟正黑體"/>
                <a:ea typeface="微軟正黑體"/>
              </a:rPr>
              <a:t>13</a:t>
            </a:r>
            <a:r>
              <a:rPr lang="zh-TW" altLang="en-US" sz="2000" b="1" spc="-1" dirty="0">
                <a:solidFill>
                  <a:srgbClr val="FF0000"/>
                </a:solidFill>
                <a:latin typeface="微軟正黑體"/>
                <a:ea typeface="微軟正黑體"/>
              </a:rPr>
              <a:t>。</a:t>
            </a:r>
            <a:endParaRPr lang="en-US" sz="2000" b="0" strike="noStrike" spc="-1" dirty="0">
              <a:latin typeface="Arial"/>
            </a:endParaRPr>
          </a:p>
        </p:txBody>
      </p:sp>
      <p:pic>
        <p:nvPicPr>
          <p:cNvPr id="10" name="圖片 9"/>
          <p:cNvPicPr>
            <a:picLocks noChangeAspect="1"/>
          </p:cNvPicPr>
          <p:nvPr/>
        </p:nvPicPr>
        <p:blipFill>
          <a:blip r:embed="rId4"/>
          <a:stretch>
            <a:fillRect/>
          </a:stretch>
        </p:blipFill>
        <p:spPr>
          <a:xfrm>
            <a:off x="-17212" y="1389315"/>
            <a:ext cx="9144000" cy="1393969"/>
          </a:xfrm>
          <a:prstGeom prst="rect">
            <a:avLst/>
          </a:prstGeom>
        </p:spPr>
      </p:pic>
      <p:pic>
        <p:nvPicPr>
          <p:cNvPr id="3" name="圖片 2"/>
          <p:cNvPicPr>
            <a:picLocks noChangeAspect="1"/>
          </p:cNvPicPr>
          <p:nvPr/>
        </p:nvPicPr>
        <p:blipFill>
          <a:blip r:embed="rId5"/>
          <a:stretch>
            <a:fillRect/>
          </a:stretch>
        </p:blipFill>
        <p:spPr>
          <a:xfrm>
            <a:off x="699164" y="4685502"/>
            <a:ext cx="7711247" cy="2172498"/>
          </a:xfrm>
          <a:prstGeom prst="rect">
            <a:avLst/>
          </a:prstGeom>
        </p:spPr>
      </p:pic>
    </p:spTree>
    <p:extLst>
      <p:ext uri="{BB962C8B-B14F-4D97-AF65-F5344CB8AC3E}">
        <p14:creationId xmlns:p14="http://schemas.microsoft.com/office/powerpoint/2010/main" val="45666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17212" y="2567803"/>
            <a:ext cx="903078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altLang="zh-TW" sz="1800" b="1" strike="noStrike" spc="-1" dirty="0">
                <a:solidFill>
                  <a:srgbClr val="FF0000"/>
                </a:solidFill>
                <a:latin typeface="微軟正黑體"/>
                <a:ea typeface="微軟正黑體"/>
              </a:rPr>
              <a:t>7.</a:t>
            </a:r>
            <a:r>
              <a:rPr lang="zh-TW" altLang="en-US" sz="1800" b="1" strike="noStrike" spc="-1" dirty="0">
                <a:solidFill>
                  <a:srgbClr val="FF0000"/>
                </a:solidFill>
                <a:latin typeface="微軟正黑體"/>
                <a:ea typeface="微軟正黑體"/>
              </a:rPr>
              <a:t>系所名稱：請簡化至１０字以內</a:t>
            </a:r>
            <a:endParaRPr lang="en-US" altLang="zh-TW" sz="1800" b="1" strike="noStrike" spc="-1" dirty="0">
              <a:solidFill>
                <a:srgbClr val="FF0000"/>
              </a:solidFill>
              <a:latin typeface="微軟正黑體"/>
              <a:ea typeface="微軟正黑體"/>
            </a:endParaRPr>
          </a:p>
          <a:p>
            <a:pPr>
              <a:lnSpc>
                <a:spcPct val="100000"/>
              </a:lnSpc>
            </a:pPr>
            <a:endParaRPr lang="en-US" altLang="zh-TW" sz="1800" b="1" strike="noStrike" spc="-1" dirty="0">
              <a:solidFill>
                <a:srgbClr val="FF0000"/>
              </a:solidFill>
              <a:latin typeface="微軟正黑體"/>
              <a:ea typeface="微軟正黑體"/>
            </a:endParaRPr>
          </a:p>
          <a:p>
            <a:pPr>
              <a:lnSpc>
                <a:spcPct val="100000"/>
              </a:lnSpc>
            </a:pPr>
            <a:r>
              <a:rPr lang="en-US" altLang="zh-TW" b="1" spc="-1" dirty="0">
                <a:solidFill>
                  <a:srgbClr val="FF0000"/>
                </a:solidFill>
                <a:latin typeface="微軟正黑體"/>
                <a:ea typeface="微軟正黑體"/>
              </a:rPr>
              <a:t>8.</a:t>
            </a:r>
            <a:r>
              <a:rPr lang="zh-TW" altLang="en-US" sz="1800" b="1" strike="noStrike" spc="-1" dirty="0">
                <a:solidFill>
                  <a:srgbClr val="FF0000"/>
                </a:solidFill>
                <a:latin typeface="微軟正黑體"/>
                <a:ea typeface="微軟正黑體"/>
              </a:rPr>
              <a:t>學生姓名欄位</a:t>
            </a:r>
            <a:r>
              <a:rPr lang="zh-TW" altLang="en-US" b="1" spc="-1" dirty="0">
                <a:solidFill>
                  <a:srgbClr val="FF0000"/>
                </a:solidFill>
                <a:latin typeface="微軟正黑體"/>
                <a:ea typeface="微軟正黑體"/>
              </a:rPr>
              <a:t>：請勿填寫任何特殊符號，外籍生名字也一樣。</a:t>
            </a:r>
            <a:endParaRPr lang="en-US" altLang="zh-TW" sz="1800" b="1" strike="noStrike" spc="-1" dirty="0">
              <a:solidFill>
                <a:srgbClr val="FF0000"/>
              </a:solidFill>
              <a:latin typeface="微軟正黑體"/>
              <a:ea typeface="微軟正黑體"/>
            </a:endParaRPr>
          </a:p>
          <a:p>
            <a:pPr>
              <a:lnSpc>
                <a:spcPct val="100000"/>
              </a:lnSpc>
            </a:pPr>
            <a:endParaRPr lang="en-US" altLang="zh-TW" b="1" spc="-1" dirty="0">
              <a:solidFill>
                <a:srgbClr val="FF0000"/>
              </a:solidFill>
              <a:latin typeface="微軟正黑體"/>
              <a:ea typeface="微軟正黑體"/>
            </a:endParaRPr>
          </a:p>
          <a:p>
            <a:pPr>
              <a:lnSpc>
                <a:spcPct val="100000"/>
              </a:lnSpc>
            </a:pPr>
            <a:r>
              <a:rPr lang="en-US" altLang="zh-TW" b="1" spc="-1" dirty="0">
                <a:solidFill>
                  <a:srgbClr val="FF0000"/>
                </a:solidFill>
                <a:latin typeface="微軟正黑體"/>
                <a:ea typeface="微軟正黑體"/>
              </a:rPr>
              <a:t>9.</a:t>
            </a:r>
            <a:r>
              <a:rPr lang="zh-TW" altLang="en-US" b="1" spc="-1" dirty="0">
                <a:solidFill>
                  <a:srgbClr val="FF0000"/>
                </a:solidFill>
                <a:latin typeface="微軟正黑體"/>
                <a:ea typeface="微軟正黑體"/>
              </a:rPr>
              <a:t>身份證字號</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：第一碼請提供大寫。當學生</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第二碼為</a:t>
            </a:r>
            <a:r>
              <a:rPr lang="en-US" altLang="zh-TW" b="1" spc="-1" dirty="0">
                <a:solidFill>
                  <a:srgbClr val="FF0000"/>
                </a:solidFill>
                <a:latin typeface="微軟正黑體"/>
                <a:ea typeface="微軟正黑體"/>
              </a:rPr>
              <a:t>8</a:t>
            </a:r>
            <a:r>
              <a:rPr lang="zh-TW" altLang="en-US" b="1" spc="-1" dirty="0">
                <a:solidFill>
                  <a:srgbClr val="FF0000"/>
                </a:solidFill>
                <a:latin typeface="微軟正黑體"/>
                <a:ea typeface="微軟正黑體"/>
              </a:rPr>
              <a:t>或</a:t>
            </a:r>
            <a:r>
              <a:rPr lang="en-US" altLang="zh-TW" b="1" spc="-1" dirty="0">
                <a:solidFill>
                  <a:srgbClr val="FF0000"/>
                </a:solidFill>
                <a:latin typeface="微軟正黑體"/>
                <a:ea typeface="微軟正黑體"/>
              </a:rPr>
              <a:t>9</a:t>
            </a:r>
            <a:r>
              <a:rPr lang="zh-TW" altLang="en-US" b="1" spc="-1" dirty="0">
                <a:solidFill>
                  <a:srgbClr val="FF0000"/>
                </a:solidFill>
                <a:latin typeface="微軟正黑體"/>
                <a:ea typeface="微軟正黑體"/>
              </a:rPr>
              <a:t>或英文字母，這情況通常都是外籍生，外籍生時請填寫外籍生欄位的所有資料。</a:t>
            </a:r>
            <a:endParaRPr lang="en-US" sz="2000" b="0" strike="noStrike" spc="-1" dirty="0">
              <a:latin typeface="Arial"/>
            </a:endParaRPr>
          </a:p>
        </p:txBody>
      </p:sp>
      <p:pic>
        <p:nvPicPr>
          <p:cNvPr id="10" name="圖片 9"/>
          <p:cNvPicPr>
            <a:picLocks noChangeAspect="1"/>
          </p:cNvPicPr>
          <p:nvPr/>
        </p:nvPicPr>
        <p:blipFill>
          <a:blip r:embed="rId2"/>
          <a:stretch>
            <a:fillRect/>
          </a:stretch>
        </p:blipFill>
        <p:spPr>
          <a:xfrm>
            <a:off x="-17212" y="1389315"/>
            <a:ext cx="9144000" cy="1393969"/>
          </a:xfrm>
          <a:prstGeom prst="rect">
            <a:avLst/>
          </a:prstGeom>
        </p:spPr>
      </p:pic>
    </p:spTree>
    <p:extLst>
      <p:ext uri="{BB962C8B-B14F-4D97-AF65-F5344CB8AC3E}">
        <p14:creationId xmlns:p14="http://schemas.microsoft.com/office/powerpoint/2010/main" val="3659741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圖片 11"/>
          <p:cNvPicPr/>
          <p:nvPr/>
        </p:nvPicPr>
        <p:blipFill>
          <a:blip r:embed="rId2"/>
          <a:stretch/>
        </p:blipFill>
        <p:spPr>
          <a:xfrm>
            <a:off x="0" y="2698920"/>
            <a:ext cx="5795640" cy="3456360"/>
          </a:xfrm>
          <a:prstGeom prst="rect">
            <a:avLst/>
          </a:prstGeom>
          <a:ln>
            <a:noFill/>
          </a:ln>
        </p:spPr>
      </p:pic>
      <p:sp>
        <p:nvSpPr>
          <p:cNvPr id="28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Excel所填入要保資料應與「投保網站」內容一致，完成更新後請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9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93" name="CustomShape 4"/>
          <p:cNvSpPr/>
          <p:nvPr/>
        </p:nvSpPr>
        <p:spPr>
          <a:xfrm>
            <a:off x="1616040" y="4350960"/>
            <a:ext cx="2043360" cy="287640"/>
          </a:xfrm>
          <a:prstGeom prst="roundRect">
            <a:avLst>
              <a:gd name="adj" fmla="val 16667"/>
            </a:avLst>
          </a:prstGeom>
          <a:noFill/>
          <a:ln>
            <a:round/>
          </a:ln>
        </p:spPr>
        <p:style>
          <a:lnRef idx="2">
            <a:schemeClr val="accent6"/>
          </a:lnRef>
          <a:fillRef idx="1">
            <a:schemeClr val="lt1"/>
          </a:fillRef>
          <a:effectRef idx="0">
            <a:schemeClr val="accent6"/>
          </a:effectRef>
          <a:fontRef idx="minor"/>
        </p:style>
        <p:txBody>
          <a:bodyPr/>
          <a:lstStyle/>
          <a:p>
            <a:endParaRPr lang="zh-TW" altLang="en-US"/>
          </a:p>
        </p:txBody>
      </p:sp>
      <p:sp>
        <p:nvSpPr>
          <p:cNvPr id="294" name="CustomShape 5"/>
          <p:cNvSpPr/>
          <p:nvPr/>
        </p:nvSpPr>
        <p:spPr>
          <a:xfrm>
            <a:off x="3691080" y="4353840"/>
            <a:ext cx="2043360" cy="287640"/>
          </a:xfrm>
          <a:prstGeom prst="roundRect">
            <a:avLst>
              <a:gd name="adj" fmla="val 16667"/>
            </a:avLst>
          </a:prstGeom>
          <a:noFill/>
          <a:ln>
            <a:round/>
          </a:ln>
        </p:spPr>
        <p:style>
          <a:lnRef idx="2">
            <a:schemeClr val="accent5"/>
          </a:lnRef>
          <a:fillRef idx="1">
            <a:schemeClr val="lt1"/>
          </a:fillRef>
          <a:effectRef idx="0">
            <a:schemeClr val="accent5"/>
          </a:effectRef>
          <a:fontRef idx="minor"/>
        </p:style>
        <p:txBody>
          <a:bodyPr/>
          <a:lstStyle/>
          <a:p>
            <a:endParaRPr lang="zh-TW" altLang="en-US"/>
          </a:p>
        </p:txBody>
      </p:sp>
      <p:sp>
        <p:nvSpPr>
          <p:cNvPr id="295" name="CustomShape 6"/>
          <p:cNvSpPr/>
          <p:nvPr/>
        </p:nvSpPr>
        <p:spPr>
          <a:xfrm>
            <a:off x="1558440" y="3283200"/>
            <a:ext cx="4165560" cy="656280"/>
          </a:xfrm>
          <a:prstGeom prst="roundRect">
            <a:avLst>
              <a:gd name="adj" fmla="val 16667"/>
            </a:avLst>
          </a:prstGeom>
          <a:noFill/>
          <a:ln>
            <a:round/>
          </a:ln>
        </p:spPr>
        <p:style>
          <a:lnRef idx="2">
            <a:schemeClr val="accent4"/>
          </a:lnRef>
          <a:fillRef idx="1">
            <a:schemeClr val="lt1"/>
          </a:fillRef>
          <a:effectRef idx="0">
            <a:schemeClr val="accent4"/>
          </a:effectRef>
          <a:fontRef idx="minor"/>
        </p:style>
        <p:txBody>
          <a:bodyPr/>
          <a:lstStyle/>
          <a:p>
            <a:endParaRPr lang="zh-TW" altLang="en-US"/>
          </a:p>
        </p:txBody>
      </p:sp>
      <p:pic>
        <p:nvPicPr>
          <p:cNvPr id="296" name="圖片 17"/>
          <p:cNvPicPr/>
          <p:nvPr/>
        </p:nvPicPr>
        <p:blipFill>
          <a:blip r:embed="rId3"/>
          <a:srcRect l="722" t="1839" r="1177" b="74628"/>
          <a:stretch/>
        </p:blipFill>
        <p:spPr>
          <a:xfrm>
            <a:off x="86760" y="1509480"/>
            <a:ext cx="8970480" cy="844200"/>
          </a:xfrm>
          <a:prstGeom prst="rect">
            <a:avLst/>
          </a:prstGeom>
          <a:ln>
            <a:noFill/>
          </a:ln>
        </p:spPr>
      </p:pic>
      <p:sp>
        <p:nvSpPr>
          <p:cNvPr id="297" name="CustomShape 7"/>
          <p:cNvSpPr/>
          <p:nvPr/>
        </p:nvSpPr>
        <p:spPr>
          <a:xfrm>
            <a:off x="2195640" y="1672920"/>
            <a:ext cx="647640" cy="656280"/>
          </a:xfrm>
          <a:prstGeom prst="roundRect">
            <a:avLst>
              <a:gd name="adj" fmla="val 16667"/>
            </a:avLst>
          </a:prstGeom>
          <a:noFill/>
          <a:ln>
            <a:round/>
          </a:ln>
        </p:spPr>
        <p:style>
          <a:lnRef idx="2">
            <a:schemeClr val="accent6"/>
          </a:lnRef>
          <a:fillRef idx="1">
            <a:schemeClr val="lt1"/>
          </a:fillRef>
          <a:effectRef idx="0">
            <a:schemeClr val="accent6"/>
          </a:effectRef>
          <a:fontRef idx="minor"/>
        </p:style>
        <p:txBody>
          <a:bodyPr/>
          <a:lstStyle/>
          <a:p>
            <a:endParaRPr lang="zh-TW" altLang="en-US"/>
          </a:p>
        </p:txBody>
      </p:sp>
      <p:sp>
        <p:nvSpPr>
          <p:cNvPr id="298" name="CustomShape 8"/>
          <p:cNvSpPr/>
          <p:nvPr/>
        </p:nvSpPr>
        <p:spPr>
          <a:xfrm>
            <a:off x="2843640" y="1672920"/>
            <a:ext cx="647640" cy="656280"/>
          </a:xfrm>
          <a:prstGeom prst="roundRect">
            <a:avLst>
              <a:gd name="adj" fmla="val 16667"/>
            </a:avLst>
          </a:prstGeom>
          <a:noFill/>
          <a:ln>
            <a:round/>
          </a:ln>
        </p:spPr>
        <p:style>
          <a:lnRef idx="2">
            <a:schemeClr val="accent5"/>
          </a:lnRef>
          <a:fillRef idx="1">
            <a:schemeClr val="lt1"/>
          </a:fillRef>
          <a:effectRef idx="0">
            <a:schemeClr val="accent5"/>
          </a:effectRef>
          <a:fontRef idx="minor"/>
        </p:style>
        <p:txBody>
          <a:bodyPr/>
          <a:lstStyle/>
          <a:p>
            <a:endParaRPr lang="zh-TW" altLang="en-US"/>
          </a:p>
        </p:txBody>
      </p:sp>
      <p:sp>
        <p:nvSpPr>
          <p:cNvPr id="299" name="CustomShape 9"/>
          <p:cNvSpPr/>
          <p:nvPr/>
        </p:nvSpPr>
        <p:spPr>
          <a:xfrm>
            <a:off x="5685840" y="1671840"/>
            <a:ext cx="541800" cy="656280"/>
          </a:xfrm>
          <a:prstGeom prst="roundRect">
            <a:avLst>
              <a:gd name="adj" fmla="val 16667"/>
            </a:avLst>
          </a:prstGeom>
          <a:noFill/>
          <a:ln>
            <a:round/>
          </a:ln>
        </p:spPr>
        <p:style>
          <a:lnRef idx="2">
            <a:schemeClr val="accent4"/>
          </a:lnRef>
          <a:fillRef idx="1">
            <a:schemeClr val="lt1"/>
          </a:fillRef>
          <a:effectRef idx="0">
            <a:schemeClr val="accent4"/>
          </a:effectRef>
          <a:fontRef idx="minor"/>
        </p:style>
        <p:txBody>
          <a:bodyPr/>
          <a:lstStyle/>
          <a:p>
            <a:endParaRPr lang="zh-TW" altLang="en-US"/>
          </a:p>
        </p:txBody>
      </p:sp>
      <p:sp>
        <p:nvSpPr>
          <p:cNvPr id="300" name="CustomShape 10"/>
          <p:cNvSpPr/>
          <p:nvPr/>
        </p:nvSpPr>
        <p:spPr>
          <a:xfrm>
            <a:off x="1871640" y="135576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301" name="CustomShape 11"/>
          <p:cNvSpPr/>
          <p:nvPr/>
        </p:nvSpPr>
        <p:spPr>
          <a:xfrm>
            <a:off x="1268280" y="406836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302" name="CustomShape 12"/>
          <p:cNvSpPr/>
          <p:nvPr/>
        </p:nvSpPr>
        <p:spPr>
          <a:xfrm>
            <a:off x="3386160" y="136368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303" name="CustomShape 13"/>
          <p:cNvSpPr/>
          <p:nvPr/>
        </p:nvSpPr>
        <p:spPr>
          <a:xfrm>
            <a:off x="3597840" y="399456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304" name="CustomShape 14"/>
          <p:cNvSpPr/>
          <p:nvPr/>
        </p:nvSpPr>
        <p:spPr>
          <a:xfrm>
            <a:off x="6058440" y="139428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305" name="CustomShape 15"/>
          <p:cNvSpPr/>
          <p:nvPr/>
        </p:nvSpPr>
        <p:spPr>
          <a:xfrm>
            <a:off x="1208880" y="344448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graphicFrame>
        <p:nvGraphicFramePr>
          <p:cNvPr id="306" name="Table 16"/>
          <p:cNvGraphicFramePr/>
          <p:nvPr/>
        </p:nvGraphicFramePr>
        <p:xfrm>
          <a:off x="5827320" y="2698560"/>
          <a:ext cx="3229560" cy="2592000"/>
        </p:xfrm>
        <a:graphic>
          <a:graphicData uri="http://schemas.openxmlformats.org/drawingml/2006/table">
            <a:tbl>
              <a:tblPr/>
              <a:tblGrid>
                <a:gridCol w="580320">
                  <a:extLst>
                    <a:ext uri="{9D8B030D-6E8A-4147-A177-3AD203B41FA5}">
                      <a16:colId xmlns:a16="http://schemas.microsoft.com/office/drawing/2014/main" val="20000"/>
                    </a:ext>
                  </a:extLst>
                </a:gridCol>
                <a:gridCol w="1125720">
                  <a:extLst>
                    <a:ext uri="{9D8B030D-6E8A-4147-A177-3AD203B41FA5}">
                      <a16:colId xmlns:a16="http://schemas.microsoft.com/office/drawing/2014/main" val="20001"/>
                    </a:ext>
                  </a:extLst>
                </a:gridCol>
                <a:gridCol w="1523520">
                  <a:extLst>
                    <a:ext uri="{9D8B030D-6E8A-4147-A177-3AD203B41FA5}">
                      <a16:colId xmlns:a16="http://schemas.microsoft.com/office/drawing/2014/main" val="20002"/>
                    </a:ext>
                  </a:extLst>
                </a:gridCol>
              </a:tblGrid>
              <a:tr h="648000">
                <a:tc>
                  <a:txBody>
                    <a:bodyPr/>
                    <a:lstStyle/>
                    <a:p>
                      <a:pPr algn="ctr">
                        <a:lnSpc>
                          <a:spcPct val="100000"/>
                        </a:lnSpc>
                      </a:pPr>
                      <a:r>
                        <a:rPr lang="en-US" sz="1200" b="1" strike="noStrike" spc="-1">
                          <a:solidFill>
                            <a:srgbClr val="FFFFFF"/>
                          </a:solidFill>
                          <a:latin typeface="Arial"/>
                          <a:ea typeface="微軟正黑體"/>
                        </a:rPr>
                        <a:t>編號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1200" b="1" strike="noStrike" spc="-1">
                          <a:solidFill>
                            <a:srgbClr val="FFFFFF"/>
                          </a:solidFill>
                          <a:latin typeface="Arial"/>
                          <a:ea typeface="微軟正黑體"/>
                        </a:rPr>
                        <a:t>Excel欄位</a:t>
                      </a:r>
                      <a:endParaRPr lang="en-US" sz="1200" b="0" strike="noStrike" spc="-1">
                        <a:latin typeface="Arial"/>
                      </a:endParaRPr>
                    </a:p>
                    <a:p>
                      <a:pPr algn="ctr">
                        <a:lnSpc>
                          <a:spcPct val="100000"/>
                        </a:lnSpc>
                      </a:pPr>
                      <a:r>
                        <a:rPr lang="en-US" sz="1200" b="1" strike="noStrike" spc="-1">
                          <a:solidFill>
                            <a:srgbClr val="FFFFFF"/>
                          </a:solidFill>
                          <a:latin typeface="Arial"/>
                          <a:ea typeface="微軟正黑體"/>
                        </a:rPr>
                        <a:t>(上圖)</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1200" b="1" strike="noStrike" spc="-1">
                          <a:solidFill>
                            <a:srgbClr val="FFFFFF"/>
                          </a:solidFill>
                          <a:latin typeface="Arial"/>
                          <a:ea typeface="微軟正黑體"/>
                        </a:rPr>
                        <a:t>投保網站欄位</a:t>
                      </a:r>
                      <a:endParaRPr lang="en-US" sz="1200" b="0" strike="noStrike" spc="-1">
                        <a:latin typeface="Arial"/>
                      </a:endParaRPr>
                    </a:p>
                    <a:p>
                      <a:pPr algn="ctr">
                        <a:lnSpc>
                          <a:spcPct val="100000"/>
                        </a:lnSpc>
                      </a:pPr>
                      <a:r>
                        <a:rPr lang="en-US" sz="1200" b="1" strike="noStrike" spc="-1">
                          <a:solidFill>
                            <a:srgbClr val="FFFFFF"/>
                          </a:solidFill>
                          <a:latin typeface="Arial"/>
                          <a:ea typeface="微軟正黑體"/>
                        </a:rPr>
                        <a:t>(左圖)</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648000">
                <a:tc>
                  <a:txBody>
                    <a:bodyPr/>
                    <a:lstStyle/>
                    <a:p>
                      <a:pPr algn="ctr">
                        <a:lnSpc>
                          <a:spcPct val="100000"/>
                        </a:lnSpc>
                      </a:pPr>
                      <a:r>
                        <a:rPr lang="en-US" sz="1200" b="1" strike="noStrike" spc="-1">
                          <a:solidFill>
                            <a:srgbClr val="000000"/>
                          </a:solidFill>
                          <a:latin typeface="Arial"/>
                          <a:ea typeface="微軟正黑體"/>
                        </a:rPr>
                        <a:t>1</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保險生效日期</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保險起始日期</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648000">
                <a:tc>
                  <a:txBody>
                    <a:bodyPr/>
                    <a:lstStyle/>
                    <a:p>
                      <a:pPr algn="ctr">
                        <a:lnSpc>
                          <a:spcPct val="100000"/>
                        </a:lnSpc>
                      </a:pPr>
                      <a:r>
                        <a:rPr lang="en-US" sz="1200" b="1" strike="noStrike" spc="-1">
                          <a:solidFill>
                            <a:srgbClr val="000000"/>
                          </a:solidFill>
                          <a:latin typeface="Arial"/>
                          <a:ea typeface="微軟正黑體"/>
                        </a:rPr>
                        <a:t>2</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1200" b="1" strike="noStrike" spc="-1">
                          <a:solidFill>
                            <a:srgbClr val="000000"/>
                          </a:solidFill>
                          <a:latin typeface="Arial"/>
                          <a:ea typeface="微軟正黑體"/>
                        </a:rPr>
                        <a:t>保險終止日期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1200" b="1" strike="noStrike" spc="-1">
                          <a:solidFill>
                            <a:srgbClr val="000000"/>
                          </a:solidFill>
                          <a:latin typeface="Arial"/>
                          <a:ea typeface="微軟正黑體"/>
                        </a:rPr>
                        <a:t>保險終止日期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648000">
                <a:tc>
                  <a:txBody>
                    <a:bodyPr/>
                    <a:lstStyle/>
                    <a:p>
                      <a:pPr algn="ctr">
                        <a:lnSpc>
                          <a:spcPct val="100000"/>
                        </a:lnSpc>
                      </a:pPr>
                      <a:r>
                        <a:rPr lang="en-US" sz="1200" b="1" strike="noStrike" spc="-1">
                          <a:solidFill>
                            <a:srgbClr val="000000"/>
                          </a:solidFill>
                          <a:latin typeface="Arial"/>
                          <a:ea typeface="微軟正黑體"/>
                        </a:rPr>
                        <a:t>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計畫別</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加保期程</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a16="http://schemas.microsoft.com/office/drawing/2014/main" val="10003"/>
                  </a:ext>
                </a:extLst>
              </a:tr>
            </a:tbl>
          </a:graphicData>
        </a:graphic>
      </p:graphicFrame>
      <p:sp>
        <p:nvSpPr>
          <p:cNvPr id="307" name="CustomShape 17"/>
          <p:cNvSpPr/>
          <p:nvPr/>
        </p:nvSpPr>
        <p:spPr>
          <a:xfrm>
            <a:off x="5656680" y="5333040"/>
            <a:ext cx="356616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FF0000"/>
                </a:solidFill>
                <a:latin typeface="微軟正黑體"/>
                <a:ea typeface="微軟正黑體"/>
              </a:rPr>
              <a:t>上表所列「Excel欄位」對應「投保網站」欄位所填寫內容應一致，以免影響加保效力</a:t>
            </a:r>
            <a:endParaRPr lang="en-US" sz="1400" b="0" strike="noStrike" spc="-1">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 name="圖片 1"/>
          <p:cNvPicPr>
            <a:picLocks noChangeAspect="1"/>
          </p:cNvPicPr>
          <p:nvPr/>
        </p:nvPicPr>
        <p:blipFill>
          <a:blip r:embed="rId2"/>
          <a:stretch>
            <a:fillRect/>
          </a:stretch>
        </p:blipFill>
        <p:spPr>
          <a:xfrm>
            <a:off x="0" y="1399320"/>
            <a:ext cx="9144000" cy="1425203"/>
          </a:xfrm>
          <a:prstGeom prst="rect">
            <a:avLst/>
          </a:prstGeom>
        </p:spPr>
      </p:pic>
      <p:sp>
        <p:nvSpPr>
          <p:cNvPr id="4" name="矩形 3"/>
          <p:cNvSpPr/>
          <p:nvPr/>
        </p:nvSpPr>
        <p:spPr>
          <a:xfrm>
            <a:off x="79920" y="2906243"/>
            <a:ext cx="8862422" cy="2031325"/>
          </a:xfrm>
          <a:prstGeom prst="rect">
            <a:avLst/>
          </a:prstGeom>
        </p:spPr>
        <p:txBody>
          <a:bodyPr wrap="square">
            <a:spAutoFit/>
          </a:bodyPr>
          <a:lstStyle/>
          <a:p>
            <a:r>
              <a:rPr lang="zh-TW" altLang="en-US" b="1" spc="-1" dirty="0">
                <a:solidFill>
                  <a:srgbClr val="FF0000"/>
                </a:solidFill>
                <a:latin typeface="微軟正黑體"/>
                <a:ea typeface="微軟正黑體"/>
              </a:rPr>
              <a:t>未來已經不需要再提供學號，學號欄位改成序號。</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序號就自行指定數字從</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開始，上面範例有六個人以序號</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6</a:t>
            </a:r>
            <a:r>
              <a:rPr lang="zh-TW" altLang="en-US" b="1" spc="-1" dirty="0">
                <a:solidFill>
                  <a:srgbClr val="FF0000"/>
                </a:solidFill>
                <a:latin typeface="微軟正黑體"/>
                <a:ea typeface="微軟正黑體"/>
              </a:rPr>
              <a:t>排序下來，最後產生投保證明就能以順序</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6</a:t>
            </a:r>
            <a:r>
              <a:rPr lang="zh-TW" altLang="en-US" b="1" spc="-1" dirty="0">
                <a:solidFill>
                  <a:srgbClr val="FF0000"/>
                </a:solidFill>
                <a:latin typeface="微軟正黑體"/>
                <a:ea typeface="微軟正黑體"/>
              </a:rPr>
              <a:t>的學生排序，填寫序號將有利學校核銷與比對投保證明。</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序號的欄位也可以空著，但是投保證明的順序就會以</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由</a:t>
            </a:r>
            <a:r>
              <a:rPr lang="en-US" altLang="zh-TW" b="1" spc="-1" dirty="0">
                <a:solidFill>
                  <a:srgbClr val="FF0000"/>
                </a:solidFill>
                <a:latin typeface="微軟正黑體"/>
                <a:ea typeface="微軟正黑體"/>
              </a:rPr>
              <a:t>A</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Z)</a:t>
            </a:r>
            <a:r>
              <a:rPr lang="zh-TW" altLang="en-US" b="1" spc="-1" dirty="0">
                <a:solidFill>
                  <a:srgbClr val="FF0000"/>
                </a:solidFill>
                <a:latin typeface="微軟正黑體"/>
                <a:ea typeface="微軟正黑體"/>
              </a:rPr>
              <a:t>排序。</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p:txBody>
      </p:sp>
    </p:spTree>
    <p:extLst>
      <p:ext uri="{BB962C8B-B14F-4D97-AF65-F5344CB8AC3E}">
        <p14:creationId xmlns:p14="http://schemas.microsoft.com/office/powerpoint/2010/main" val="85780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將名冊存檔，檔名請依照以下說明進行命名，檔案應儲存為.xlsx格式。</a:t>
            </a:r>
            <a:endParaRPr lang="en-US" sz="1400" b="0" strike="noStrike" spc="-1">
              <a:latin typeface="Arial"/>
            </a:endParaRPr>
          </a:p>
        </p:txBody>
      </p:sp>
      <p:sp>
        <p:nvSpPr>
          <p:cNvPr id="30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投保名冊存檔</a:t>
            </a:r>
            <a:endParaRPr lang="en-US" sz="1400" b="0" strike="noStrike" spc="-1">
              <a:latin typeface="Arial"/>
            </a:endParaRPr>
          </a:p>
        </p:txBody>
      </p:sp>
      <p:sp>
        <p:nvSpPr>
          <p:cNvPr id="31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313" name="CustomShape 4"/>
          <p:cNvSpPr/>
          <p:nvPr/>
        </p:nvSpPr>
        <p:spPr>
          <a:xfrm>
            <a:off x="132120" y="3245400"/>
            <a:ext cx="8688240" cy="26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存檔名稱請依照：”校名”+”科系”+”加保名冊”</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學校有其它命名需求可自行更改。</a:t>
            </a: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◎唯一注意檔名不可有任何”+”的符號，會導致檔案無法下載。</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另外檔案請勿進行任何加密程序以影響作業。</a:t>
            </a:r>
            <a:endParaRPr lang="en-US" sz="2400" b="0" strike="noStrike" spc="-1">
              <a:latin typeface="Arial"/>
            </a:endParaRPr>
          </a:p>
        </p:txBody>
      </p:sp>
      <p:pic>
        <p:nvPicPr>
          <p:cNvPr id="314" name="筆跡 9"/>
          <p:cNvPicPr/>
          <p:nvPr/>
        </p:nvPicPr>
        <p:blipFill>
          <a:blip r:embed="rId2"/>
          <a:stretch/>
        </p:blipFill>
        <p:spPr>
          <a:xfrm>
            <a:off x="2955960" y="2628360"/>
            <a:ext cx="1478160" cy="186840"/>
          </a:xfrm>
          <a:prstGeom prst="rect">
            <a:avLst/>
          </a:prstGeom>
          <a:ln>
            <a:noFill/>
          </a:ln>
        </p:spPr>
      </p:pic>
      <p:pic>
        <p:nvPicPr>
          <p:cNvPr id="315" name="筆跡 10"/>
          <p:cNvPicPr/>
          <p:nvPr/>
        </p:nvPicPr>
        <p:blipFill>
          <a:blip r:embed="rId3"/>
          <a:stretch/>
        </p:blipFill>
        <p:spPr>
          <a:xfrm>
            <a:off x="2942280" y="2709360"/>
            <a:ext cx="777600" cy="217440"/>
          </a:xfrm>
          <a:prstGeom prst="rect">
            <a:avLst/>
          </a:prstGeom>
          <a:ln>
            <a:noFill/>
          </a:ln>
        </p:spPr>
      </p:pic>
      <p:pic>
        <p:nvPicPr>
          <p:cNvPr id="316" name="筆跡 13"/>
          <p:cNvPicPr/>
          <p:nvPr/>
        </p:nvPicPr>
        <p:blipFill>
          <a:blip r:embed="rId4"/>
          <a:stretch/>
        </p:blipFill>
        <p:spPr>
          <a:xfrm>
            <a:off x="3016440" y="2790000"/>
            <a:ext cx="585000" cy="145080"/>
          </a:xfrm>
          <a:prstGeom prst="rect">
            <a:avLst/>
          </a:prstGeom>
          <a:ln>
            <a:noFill/>
          </a:ln>
        </p:spPr>
      </p:pic>
      <p:pic>
        <p:nvPicPr>
          <p:cNvPr id="317" name="筆跡 22"/>
          <p:cNvPicPr/>
          <p:nvPr/>
        </p:nvPicPr>
        <p:blipFill>
          <a:blip r:embed="rId5"/>
          <a:stretch/>
        </p:blipFill>
        <p:spPr>
          <a:xfrm>
            <a:off x="-1398240" y="3579480"/>
            <a:ext cx="17640" cy="17640"/>
          </a:xfrm>
          <a:prstGeom prst="rect">
            <a:avLst/>
          </a:prstGeom>
          <a:ln>
            <a:noFill/>
          </a:ln>
        </p:spPr>
      </p:pic>
      <p:pic>
        <p:nvPicPr>
          <p:cNvPr id="318" name="圖片 2"/>
          <p:cNvPicPr/>
          <p:nvPr/>
        </p:nvPicPr>
        <p:blipFill>
          <a:blip r:embed="rId6"/>
          <a:stretch/>
        </p:blipFill>
        <p:spPr>
          <a:xfrm>
            <a:off x="105120" y="1505880"/>
            <a:ext cx="8524440" cy="1523520"/>
          </a:xfrm>
          <a:prstGeom prst="rect">
            <a:avLst/>
          </a:prstGeom>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請至『開始加保』點選</a:t>
            </a:r>
            <a:r>
              <a:rPr lang="en-US" sz="1600" b="1" strike="noStrike" spc="-1">
                <a:solidFill>
                  <a:srgbClr val="92D050"/>
                </a:solidFill>
                <a:latin typeface="微軟正黑體"/>
                <a:ea typeface="微軟正黑體"/>
              </a:rPr>
              <a:t>『選擇上傳檔案』</a:t>
            </a:r>
            <a:r>
              <a:rPr lang="en-US" sz="1400" b="1" strike="noStrike" spc="-1">
                <a:solidFill>
                  <a:srgbClr val="FFFFFF"/>
                </a:solidFill>
                <a:latin typeface="微軟正黑體"/>
                <a:ea typeface="微軟正黑體"/>
              </a:rPr>
              <a:t>，將更新後的名冊(Excel)上傳至作業系統</a:t>
            </a:r>
            <a:endParaRPr lang="en-US" sz="1400" b="0" strike="noStrike" spc="-1">
              <a:latin typeface="Arial"/>
            </a:endParaRPr>
          </a:p>
        </p:txBody>
      </p:sp>
      <p:sp>
        <p:nvSpPr>
          <p:cNvPr id="32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步驟八</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上傳投保名冊</a:t>
            </a:r>
            <a:endParaRPr lang="en-US" sz="1400" b="0" strike="noStrike" spc="-1">
              <a:latin typeface="Arial"/>
            </a:endParaRPr>
          </a:p>
        </p:txBody>
      </p:sp>
      <p:sp>
        <p:nvSpPr>
          <p:cNvPr id="32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24" name="圖片 3"/>
          <p:cNvPicPr/>
          <p:nvPr/>
        </p:nvPicPr>
        <p:blipFill>
          <a:blip r:embed="rId2"/>
          <a:stretch/>
        </p:blipFill>
        <p:spPr>
          <a:xfrm>
            <a:off x="79920" y="1470240"/>
            <a:ext cx="8812080" cy="462276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287640" y="720000"/>
            <a:ext cx="8496360" cy="545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保障範圍：</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凡非因疾病所引起的外來突發事故。</a:t>
            </a:r>
            <a:r>
              <a:rPr lang="en-US" sz="1800" b="1" strike="noStrike" spc="-1">
                <a:solidFill>
                  <a:srgbClr val="FF0000"/>
                </a:solidFill>
                <a:latin typeface="微軟正黑體"/>
                <a:ea typeface="微軟正黑體"/>
              </a:rPr>
              <a:t>(承保24小時)</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如：天災、交通意外等事故(酒後駕車、自殺不予理賠)。</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保障對象：</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教育部所轄之各級公、私立大專校院具有學籍之校外實習學生(以記載於被保險人名冊內者為限)。</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履約期間：</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自</a:t>
            </a:r>
            <a:r>
              <a:rPr lang="en-US" sz="1800" b="1" strike="noStrike" spc="-1">
                <a:solidFill>
                  <a:srgbClr val="FF0000"/>
                </a:solidFill>
                <a:latin typeface="微軟正黑體"/>
                <a:ea typeface="微軟正黑體"/>
              </a:rPr>
              <a:t>113年08月01日00時</a:t>
            </a:r>
            <a:r>
              <a:rPr lang="en-US" sz="1800" b="1" strike="noStrike" spc="-1">
                <a:solidFill>
                  <a:srgbClr val="0000FF"/>
                </a:solidFill>
                <a:latin typeface="微軟正黑體"/>
                <a:ea typeface="微軟正黑體"/>
              </a:rPr>
              <a:t> </a:t>
            </a:r>
            <a:r>
              <a:rPr lang="en-US" sz="1800" b="1" strike="noStrike" spc="-1">
                <a:solidFill>
                  <a:srgbClr val="000000"/>
                </a:solidFill>
                <a:latin typeface="微軟正黑體"/>
                <a:ea typeface="微軟正黑體"/>
              </a:rPr>
              <a:t>至</a:t>
            </a:r>
            <a:r>
              <a:rPr lang="en-US" sz="1800" b="1" strike="noStrike" spc="-1">
                <a:solidFill>
                  <a:srgbClr val="FF0000"/>
                </a:solidFill>
                <a:latin typeface="微軟正黑體"/>
                <a:ea typeface="微軟正黑體"/>
              </a:rPr>
              <a:t> 114年07月31日24時</a:t>
            </a:r>
            <a:r>
              <a:rPr lang="en-US" sz="1800" b="1" strike="noStrike" spc="-1">
                <a:solidFill>
                  <a:srgbClr val="000000"/>
                </a:solidFill>
                <a:latin typeface="微軟正黑體"/>
                <a:ea typeface="微軟正黑體"/>
              </a:rPr>
              <a:t>止。</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保險期間：</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可投保一年、11個月、10個月、9個月、8個月、7個月、6個月、5個月、4個月、3個月、2個月、1個月、1日</a:t>
            </a:r>
            <a:r>
              <a:rPr lang="en-US" sz="1800" b="1" strike="noStrike" spc="-1">
                <a:solidFill>
                  <a:srgbClr val="FF0000"/>
                </a:solidFill>
                <a:latin typeface="微軟正黑體"/>
                <a:ea typeface="微軟正黑體"/>
              </a:rPr>
              <a:t>(超過1日不滿1個月視為1個月)</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投保人數：</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投保人數限制，</a:t>
            </a:r>
            <a:r>
              <a:rPr lang="en-US" sz="1800" b="1" strike="noStrike" spc="-1">
                <a:solidFill>
                  <a:srgbClr val="FF0000"/>
                </a:solidFill>
                <a:latin typeface="微軟正黑體"/>
                <a:ea typeface="微軟正黑體"/>
              </a:rPr>
              <a:t>第一次投保限5</a:t>
            </a:r>
            <a:r>
              <a:rPr lang="en-US" sz="1800" b="1" strike="noStrike" spc="-1">
                <a:solidFill>
                  <a:srgbClr val="000000"/>
                </a:solidFill>
                <a:latin typeface="微軟正黑體"/>
                <a:ea typeface="微軟正黑體"/>
              </a:rPr>
              <a:t>人以上。</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加退保時間: </a:t>
            </a: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隨時可以上網辦理加退保作業</a:t>
            </a:r>
            <a:r>
              <a:rPr lang="en-US" sz="1800" b="1" strike="noStrike" spc="-1">
                <a:solidFill>
                  <a:srgbClr val="000000"/>
                </a:solidFill>
                <a:latin typeface="微軟正黑體"/>
                <a:ea typeface="微軟正黑體"/>
              </a:rPr>
              <a:t>。</a:t>
            </a:r>
            <a:endParaRPr lang="en-US" sz="1800" b="0" strike="noStrike" spc="-1">
              <a:latin typeface="Arial"/>
            </a:endParaRPr>
          </a:p>
        </p:txBody>
      </p:sp>
      <p:sp>
        <p:nvSpPr>
          <p:cNvPr id="100" name="CustomShape 2"/>
          <p:cNvSpPr/>
          <p:nvPr/>
        </p:nvSpPr>
        <p:spPr>
          <a:xfrm>
            <a:off x="3870720" y="7164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確認正確的投保名冊上傳</a:t>
            </a:r>
            <a:endParaRPr lang="en-US" sz="1400" b="0" strike="noStrike" spc="-1">
              <a:latin typeface="Arial"/>
            </a:endParaRPr>
          </a:p>
        </p:txBody>
      </p:sp>
      <p:sp>
        <p:nvSpPr>
          <p:cNvPr id="32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步驟九</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確認投保名冊上傳</a:t>
            </a:r>
            <a:endParaRPr lang="en-US" sz="1400" b="0" strike="noStrike" spc="-1">
              <a:latin typeface="Arial"/>
            </a:endParaRPr>
          </a:p>
        </p:txBody>
      </p:sp>
      <p:sp>
        <p:nvSpPr>
          <p:cNvPr id="329"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30" name="圖片 1"/>
          <p:cNvPicPr/>
          <p:nvPr/>
        </p:nvPicPr>
        <p:blipFill>
          <a:blip r:embed="rId2"/>
          <a:stretch/>
        </p:blipFill>
        <p:spPr>
          <a:xfrm>
            <a:off x="79920" y="1481040"/>
            <a:ext cx="8812080" cy="4395960"/>
          </a:xfrm>
          <a:prstGeom prst="rect">
            <a:avLst/>
          </a:prstGeom>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選擇欲投保的時程</a:t>
            </a:r>
            <a:endParaRPr lang="en-US" sz="1400" b="0" strike="noStrike" spc="-1">
              <a:latin typeface="Arial"/>
            </a:endParaRPr>
          </a:p>
        </p:txBody>
      </p:sp>
      <p:sp>
        <p:nvSpPr>
          <p:cNvPr id="332"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35"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36" name="圖片 3"/>
          <p:cNvPicPr/>
          <p:nvPr/>
        </p:nvPicPr>
        <p:blipFill>
          <a:blip r:embed="rId2"/>
          <a:stretch/>
        </p:blipFill>
        <p:spPr>
          <a:xfrm>
            <a:off x="79920" y="1541880"/>
            <a:ext cx="8812080" cy="4478760"/>
          </a:xfrm>
          <a:prstGeom prst="rect">
            <a:avLst/>
          </a:prstGeom>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輸入投保的人數後，合計保費將會</a:t>
            </a:r>
            <a:r>
              <a:rPr lang="en-US" sz="1400" b="1" strike="noStrike" spc="-1">
                <a:solidFill>
                  <a:srgbClr val="92D050"/>
                </a:solidFill>
                <a:latin typeface="微軟正黑體"/>
                <a:ea typeface="微軟正黑體"/>
              </a:rPr>
              <a:t>自動帶出</a:t>
            </a:r>
            <a:r>
              <a:rPr lang="en-US" sz="1400" b="1" strike="noStrike" spc="-1">
                <a:solidFill>
                  <a:srgbClr val="FFFFFF"/>
                </a:solidFill>
                <a:latin typeface="微軟正黑體"/>
                <a:ea typeface="微軟正黑體"/>
              </a:rPr>
              <a:t>保費總金額</a:t>
            </a:r>
            <a:endParaRPr lang="en-US" sz="1400" b="0" strike="noStrike" spc="-1">
              <a:latin typeface="Arial"/>
            </a:endParaRPr>
          </a:p>
        </p:txBody>
      </p:sp>
      <p:sp>
        <p:nvSpPr>
          <p:cNvPr id="33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步驟十一</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4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42" name="圖片 3"/>
          <p:cNvPicPr/>
          <p:nvPr/>
        </p:nvPicPr>
        <p:blipFill>
          <a:blip r:embed="rId2"/>
          <a:stretch/>
        </p:blipFill>
        <p:spPr>
          <a:xfrm>
            <a:off x="79920" y="1481040"/>
            <a:ext cx="8812080" cy="4539960"/>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1976040" y="883800"/>
            <a:ext cx="6916320" cy="43164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依學生實際前往實習起始之日，選擇「保險起始日期」，將自動代出保險終止日期</a:t>
            </a:r>
            <a:endParaRPr lang="en-US" sz="1400" b="0" strike="noStrike" spc="-1">
              <a:latin typeface="Arial"/>
            </a:endParaRPr>
          </a:p>
        </p:txBody>
      </p:sp>
      <p:sp>
        <p:nvSpPr>
          <p:cNvPr id="344" name="CustomShape 2"/>
          <p:cNvSpPr/>
          <p:nvPr/>
        </p:nvSpPr>
        <p:spPr>
          <a:xfrm>
            <a:off x="79920" y="886320"/>
            <a:ext cx="1656000" cy="43164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步驟十二</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47"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48" name="圖片 3"/>
          <p:cNvPicPr/>
          <p:nvPr/>
        </p:nvPicPr>
        <p:blipFill>
          <a:blip r:embed="rId2"/>
          <a:stretch/>
        </p:blipFill>
        <p:spPr>
          <a:xfrm>
            <a:off x="79920" y="1455120"/>
            <a:ext cx="8812080" cy="4516200"/>
          </a:xfrm>
          <a:prstGeom prst="rect">
            <a:avLst/>
          </a:prstGeom>
          <a:ln>
            <a:solidFill>
              <a:schemeClr val="tx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1976040" y="90900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點選「存檔」</a:t>
            </a:r>
            <a:endParaRPr lang="en-US" sz="1400" b="0" strike="noStrike" spc="-1">
              <a:latin typeface="Arial"/>
            </a:endParaRPr>
          </a:p>
        </p:txBody>
      </p:sp>
      <p:sp>
        <p:nvSpPr>
          <p:cNvPr id="352" name="CustomShape 2"/>
          <p:cNvSpPr/>
          <p:nvPr/>
        </p:nvSpPr>
        <p:spPr>
          <a:xfrm>
            <a:off x="79920" y="89820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5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54" name="圖片 1"/>
          <p:cNvPicPr/>
          <p:nvPr/>
        </p:nvPicPr>
        <p:blipFill>
          <a:blip r:embed="rId2"/>
          <a:stretch/>
        </p:blipFill>
        <p:spPr>
          <a:xfrm>
            <a:off x="79920" y="1545120"/>
            <a:ext cx="8812080" cy="4413960"/>
          </a:xfrm>
          <a:prstGeom prst="rect">
            <a:avLst/>
          </a:prstGeom>
          <a:ln>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出現『加保成功』視窗，完成投保，</a:t>
            </a:r>
            <a:endParaRPr lang="en-US" sz="1400" b="0" strike="noStrike" spc="-1">
              <a:latin typeface="Arial"/>
            </a:endParaRPr>
          </a:p>
        </p:txBody>
      </p:sp>
      <p:sp>
        <p:nvSpPr>
          <p:cNvPr id="35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完成投保作業</a:t>
            </a:r>
            <a:endParaRPr lang="en-US" sz="1400" b="0" strike="noStrike" spc="-1">
              <a:latin typeface="Arial"/>
            </a:endParaRPr>
          </a:p>
        </p:txBody>
      </p:sp>
      <p:pic>
        <p:nvPicPr>
          <p:cNvPr id="359" name="圖片 6"/>
          <p:cNvPicPr/>
          <p:nvPr/>
        </p:nvPicPr>
        <p:blipFill>
          <a:blip r:embed="rId2"/>
          <a:stretch/>
        </p:blipFill>
        <p:spPr>
          <a:xfrm>
            <a:off x="237600" y="1760760"/>
            <a:ext cx="8668080" cy="2464200"/>
          </a:xfrm>
          <a:prstGeom prst="rect">
            <a:avLst/>
          </a:prstGeom>
          <a:ln>
            <a:noFill/>
          </a:ln>
        </p:spPr>
      </p:pic>
      <p:sp>
        <p:nvSpPr>
          <p:cNvPr id="360" name="CustomShape 3"/>
          <p:cNvSpPr/>
          <p:nvPr/>
        </p:nvSpPr>
        <p:spPr>
          <a:xfrm>
            <a:off x="819000" y="4293000"/>
            <a:ext cx="7505280" cy="1552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如果有中途加保情況，</a:t>
            </a: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重新依照投保流程開始加保即可。</a:t>
            </a: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或聯絡加退保承辦來調整原本既有名冊。</a:t>
            </a:r>
            <a:endParaRPr lang="en-US" sz="3200" b="0" strike="noStrike" spc="-1">
              <a:latin typeface="Arial"/>
            </a:endParaRPr>
          </a:p>
        </p:txBody>
      </p:sp>
      <p:sp>
        <p:nvSpPr>
          <p:cNvPr id="361" name="CustomShape 4"/>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待新光人壽作業完畢後，即可下載投保證明</a:t>
            </a:r>
            <a:endParaRPr lang="en-US" sz="1400" b="0" strike="noStrike" spc="-1">
              <a:latin typeface="Arial"/>
            </a:endParaRPr>
          </a:p>
        </p:txBody>
      </p:sp>
      <p:sp>
        <p:nvSpPr>
          <p:cNvPr id="363"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下載投保證明</a:t>
            </a:r>
            <a:endParaRPr lang="en-US" sz="1400" b="0" strike="noStrike" spc="-1">
              <a:latin typeface="Arial"/>
            </a:endParaRPr>
          </a:p>
        </p:txBody>
      </p:sp>
      <p:sp>
        <p:nvSpPr>
          <p:cNvPr id="366"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67" name="圖片 1"/>
          <p:cNvPicPr/>
          <p:nvPr/>
        </p:nvPicPr>
        <p:blipFill>
          <a:blip r:embed="rId2"/>
          <a:stretch/>
        </p:blipFill>
        <p:spPr>
          <a:xfrm>
            <a:off x="23040" y="1402200"/>
            <a:ext cx="8869320" cy="475200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待新光人壽作業完畢後，即可下載投保證明</a:t>
            </a:r>
            <a:endParaRPr lang="en-US" sz="1400" b="0" strike="noStrike" spc="-1">
              <a:latin typeface="Arial"/>
            </a:endParaRPr>
          </a:p>
        </p:txBody>
      </p:sp>
      <p:sp>
        <p:nvSpPr>
          <p:cNvPr id="36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下載投保證明</a:t>
            </a:r>
            <a:endParaRPr lang="en-US" sz="1400" b="0" strike="noStrike" spc="-1">
              <a:latin typeface="Arial"/>
            </a:endParaRPr>
          </a:p>
        </p:txBody>
      </p:sp>
      <p:sp>
        <p:nvSpPr>
          <p:cNvPr id="37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373" name="CustomShape 4"/>
          <p:cNvSpPr/>
          <p:nvPr/>
        </p:nvSpPr>
        <p:spPr>
          <a:xfrm>
            <a:off x="5247360" y="2534040"/>
            <a:ext cx="370764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u="sng" strike="noStrike" spc="-1" dirty="0">
                <a:solidFill>
                  <a:srgbClr val="FF0000"/>
                </a:solidFill>
                <a:uFillTx/>
                <a:latin typeface="微軟正黑體"/>
                <a:ea typeface="微軟正黑體"/>
              </a:rPr>
              <a:t>名冊有841人 </a:t>
            </a:r>
            <a:endParaRPr lang="en-US" sz="2000" b="0" strike="noStrike" spc="-1" dirty="0">
              <a:latin typeface="Arial"/>
            </a:endParaRPr>
          </a:p>
          <a:p>
            <a:pPr>
              <a:lnSpc>
                <a:spcPct val="100000"/>
              </a:lnSpc>
            </a:pPr>
            <a:r>
              <a:rPr lang="en-US" sz="2000" b="1" u="sng" strike="noStrike" spc="-1" dirty="0">
                <a:solidFill>
                  <a:srgbClr val="FF0000"/>
                </a:solidFill>
                <a:uFillTx/>
                <a:latin typeface="微軟正黑體"/>
                <a:ea typeface="微軟正黑體"/>
              </a:rPr>
              <a:t>產生的投保證明就會有841份</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u="sng" strike="noStrike" spc="-1" dirty="0" err="1">
                <a:solidFill>
                  <a:srgbClr val="FF0000"/>
                </a:solidFill>
                <a:uFillTx/>
                <a:latin typeface="微軟正黑體"/>
                <a:ea typeface="微軟正黑體"/>
              </a:rPr>
              <a:t>投保證明也能當保險小卡使用</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u="sng" strike="noStrike" spc="-1" dirty="0" err="1">
                <a:solidFill>
                  <a:srgbClr val="FF0000"/>
                </a:solidFill>
                <a:uFillTx/>
                <a:latin typeface="微軟正黑體"/>
                <a:ea typeface="微軟正黑體"/>
              </a:rPr>
              <a:t>至於是否印出實體文件或提供電子檔，建議學校與相關單位</a:t>
            </a:r>
            <a:r>
              <a:rPr lang="en-US" sz="2000" b="1" u="sng" strike="noStrike" spc="-1" dirty="0">
                <a:solidFill>
                  <a:srgbClr val="FF0000"/>
                </a:solidFill>
                <a:uFillTx/>
                <a:latin typeface="微軟正黑體"/>
                <a:ea typeface="微軟正黑體"/>
              </a:rPr>
              <a:t>(</a:t>
            </a:r>
            <a:r>
              <a:rPr lang="en-US" sz="2000" b="1" u="sng" strike="noStrike" spc="-1" dirty="0" err="1">
                <a:solidFill>
                  <a:srgbClr val="FF0000"/>
                </a:solidFill>
                <a:uFillTx/>
                <a:latin typeface="微軟正黑體"/>
                <a:ea typeface="微軟正黑體"/>
              </a:rPr>
              <a:t>會計、實習單位</a:t>
            </a:r>
            <a:r>
              <a:rPr lang="en-US" sz="2000" b="1" u="sng" strike="noStrike" spc="-1" dirty="0">
                <a:solidFill>
                  <a:srgbClr val="FF0000"/>
                </a:solidFill>
                <a:uFillTx/>
                <a:latin typeface="微軟正黑體"/>
                <a:ea typeface="微軟正黑體"/>
              </a:rPr>
              <a:t>)</a:t>
            </a:r>
            <a:r>
              <a:rPr lang="en-US" sz="2000" b="1" u="sng" strike="noStrike" spc="-1" dirty="0" err="1">
                <a:solidFill>
                  <a:srgbClr val="FF0000"/>
                </a:solidFill>
                <a:uFillTx/>
                <a:latin typeface="微軟正黑體"/>
                <a:ea typeface="微軟正黑體"/>
              </a:rPr>
              <a:t>聯繫討論即可</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800" b="1" u="sng" strike="noStrike" spc="-1" dirty="0" err="1">
                <a:solidFill>
                  <a:srgbClr val="FF0000"/>
                </a:solidFill>
                <a:uFillTx/>
                <a:latin typeface="微軟正黑體"/>
                <a:ea typeface="微軟正黑體"/>
              </a:rPr>
              <a:t>投保證明</a:t>
            </a:r>
            <a:r>
              <a:rPr lang="zh-TW" altLang="en-US" sz="2800" b="1" u="sng" strike="noStrike" spc="-1" dirty="0">
                <a:solidFill>
                  <a:srgbClr val="FF0000"/>
                </a:solidFill>
                <a:uFillTx/>
                <a:latin typeface="微軟正黑體"/>
                <a:ea typeface="微軟正黑體"/>
              </a:rPr>
              <a:t>順序</a:t>
            </a:r>
            <a:r>
              <a:rPr lang="en-US" sz="2800" b="1" u="sng" strike="noStrike" spc="-1" dirty="0">
                <a:solidFill>
                  <a:srgbClr val="FF0000"/>
                </a:solidFill>
                <a:uFillTx/>
                <a:latin typeface="微軟正黑體"/>
                <a:ea typeface="微軟正黑體"/>
              </a:rPr>
              <a:t>以</a:t>
            </a:r>
            <a:r>
              <a:rPr lang="zh-TW" altLang="en-US" sz="3200" b="1" u="sng" spc="-1" dirty="0">
                <a:solidFill>
                  <a:srgbClr val="FF0000"/>
                </a:solidFill>
                <a:latin typeface="微軟正黑體"/>
                <a:ea typeface="微軟正黑體"/>
              </a:rPr>
              <a:t>序</a:t>
            </a:r>
            <a:r>
              <a:rPr lang="en-US" sz="3200" b="1" u="sng" strike="noStrike" spc="-1" dirty="0" err="1">
                <a:solidFill>
                  <a:srgbClr val="FF0000"/>
                </a:solidFill>
                <a:uFillTx/>
                <a:latin typeface="微軟正黑體"/>
                <a:ea typeface="微軟正黑體"/>
              </a:rPr>
              <a:t>號</a:t>
            </a:r>
            <a:r>
              <a:rPr lang="en-US" sz="2800" b="1" u="sng" strike="noStrike" spc="-1" dirty="0" err="1">
                <a:solidFill>
                  <a:srgbClr val="FF0000"/>
                </a:solidFill>
                <a:uFillTx/>
                <a:latin typeface="微軟正黑體"/>
                <a:ea typeface="微軟正黑體"/>
              </a:rPr>
              <a:t>排序為主</a:t>
            </a:r>
            <a:r>
              <a:rPr lang="en-US" sz="2800" b="1" u="sng" strike="noStrike" spc="-1" dirty="0">
                <a:solidFill>
                  <a:srgbClr val="FF0000"/>
                </a:solidFill>
                <a:uFillTx/>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p:txBody>
      </p:sp>
      <p:pic>
        <p:nvPicPr>
          <p:cNvPr id="374" name="圖片 6"/>
          <p:cNvPicPr/>
          <p:nvPr/>
        </p:nvPicPr>
        <p:blipFill>
          <a:blip r:embed="rId2"/>
          <a:stretch/>
        </p:blipFill>
        <p:spPr>
          <a:xfrm>
            <a:off x="5580000" y="1317960"/>
            <a:ext cx="2304720" cy="1104480"/>
          </a:xfrm>
          <a:prstGeom prst="rect">
            <a:avLst/>
          </a:prstGeom>
          <a:ln>
            <a:noFill/>
          </a:ln>
        </p:spPr>
      </p:pic>
      <p:pic>
        <p:nvPicPr>
          <p:cNvPr id="375" name="圖片 11"/>
          <p:cNvPicPr/>
          <p:nvPr/>
        </p:nvPicPr>
        <p:blipFill>
          <a:blip r:embed="rId3"/>
          <a:stretch/>
        </p:blipFill>
        <p:spPr>
          <a:xfrm>
            <a:off x="36000" y="1391760"/>
            <a:ext cx="5211000" cy="5489640"/>
          </a:xfrm>
          <a:prstGeom prst="rect">
            <a:avLst/>
          </a:prstGeom>
          <a:ln>
            <a:noFill/>
          </a:ln>
        </p:spPr>
      </p:pic>
      <p:sp>
        <p:nvSpPr>
          <p:cNvPr id="376" name="CustomShape 5"/>
          <p:cNvSpPr/>
          <p:nvPr/>
        </p:nvSpPr>
        <p:spPr>
          <a:xfrm flipH="1" flipV="1">
            <a:off x="1195200" y="1428480"/>
            <a:ext cx="4816080" cy="59652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txBody>
          <a:bodyPr/>
          <a:lstStyle/>
          <a:p>
            <a:endParaRPr lang="zh-TW" altLang="en-US"/>
          </a:p>
        </p:txBody>
      </p:sp>
      <p:pic>
        <p:nvPicPr>
          <p:cNvPr id="377" name="圖片 1"/>
          <p:cNvPicPr/>
          <p:nvPr/>
        </p:nvPicPr>
        <p:blipFill>
          <a:blip r:embed="rId4"/>
          <a:stretch/>
        </p:blipFill>
        <p:spPr>
          <a:xfrm>
            <a:off x="2959200" y="2849760"/>
            <a:ext cx="1636200" cy="321840"/>
          </a:xfrm>
          <a:prstGeom prst="rect">
            <a:avLst/>
          </a:prstGeom>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待新光人壽作業完畢後，同時會寄發收據至學校(一份名冊一張收據)</a:t>
            </a:r>
            <a:endParaRPr lang="en-US" sz="1400" b="0" strike="noStrike" spc="-1">
              <a:latin typeface="Arial"/>
            </a:endParaRPr>
          </a:p>
        </p:txBody>
      </p:sp>
      <p:sp>
        <p:nvSpPr>
          <p:cNvPr id="37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收據查收</a:t>
            </a:r>
            <a:endParaRPr lang="en-US" sz="1400" b="0" strike="noStrike" spc="-1">
              <a:latin typeface="Arial"/>
            </a:endParaRPr>
          </a:p>
        </p:txBody>
      </p:sp>
      <p:sp>
        <p:nvSpPr>
          <p:cNvPr id="38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83" name="圖片 2"/>
          <p:cNvPicPr/>
          <p:nvPr/>
        </p:nvPicPr>
        <p:blipFill>
          <a:blip r:embed="rId2"/>
          <a:stretch/>
        </p:blipFill>
        <p:spPr>
          <a:xfrm>
            <a:off x="-5400" y="1372320"/>
            <a:ext cx="8820000" cy="2704320"/>
          </a:xfrm>
          <a:prstGeom prst="rect">
            <a:avLst/>
          </a:prstGeom>
          <a:ln>
            <a:noFill/>
          </a:ln>
        </p:spPr>
      </p:pic>
      <p:sp>
        <p:nvSpPr>
          <p:cNvPr id="384" name="CustomShape 4"/>
          <p:cNvSpPr/>
          <p:nvPr/>
        </p:nvSpPr>
        <p:spPr>
          <a:xfrm>
            <a:off x="-29520" y="3911400"/>
            <a:ext cx="8928720" cy="31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dirty="0">
                <a:solidFill>
                  <a:srgbClr val="FF0000"/>
                </a:solidFill>
                <a:uFillTx/>
                <a:latin typeface="微軟正黑體"/>
                <a:ea typeface="微軟正黑體"/>
              </a:rPr>
              <a:t>1.收到實體收據後，再下載投保證明即可進行校內核銷流程。</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2.應繳日期為該學校成立要保書的第一份投保名冊的起始日期。</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3.開據日期為新光人壽作業完畢的當天所開立。(</a:t>
            </a:r>
            <a:r>
              <a:rPr lang="en-US" sz="1800" b="1" u="sng" strike="noStrike" spc="-1" dirty="0" err="1">
                <a:solidFill>
                  <a:srgbClr val="FF0000"/>
                </a:solidFill>
                <a:uFillTx/>
                <a:latin typeface="微軟正黑體"/>
                <a:ea typeface="微軟正黑體"/>
              </a:rPr>
              <a:t>七月開據就是七月，八月開據就是八月。學校有相關經費核銷考量需要調整開據日期請務必來電與加退保承辦溝通</a:t>
            </a:r>
            <a:r>
              <a:rPr lang="en-US" sz="1800" b="1" u="sng" strike="noStrike" spc="-1" dirty="0">
                <a:solidFill>
                  <a:srgbClr val="FF0000"/>
                </a:solidFill>
                <a:uFillTx/>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4.請於開立收據後確定繳款金額(</a:t>
            </a:r>
            <a:r>
              <a:rPr lang="en-US" sz="1800" b="1" u="sng" strike="noStrike" spc="-1" dirty="0" err="1">
                <a:solidFill>
                  <a:srgbClr val="FF0000"/>
                </a:solidFill>
                <a:uFillTx/>
                <a:latin typeface="微軟正黑體"/>
                <a:ea typeface="微軟正黑體"/>
              </a:rPr>
              <a:t>保險費總計欄位</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再行繳款，以免雙方對帳更加繁瑣</a:t>
            </a:r>
            <a:r>
              <a:rPr lang="en-US" sz="1800" b="1" u="sng" strike="noStrike" spc="-1" dirty="0">
                <a:solidFill>
                  <a:srgbClr val="FF0000"/>
                </a:solidFill>
                <a:uFillTx/>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核銷並繳費完畢後上傳繳費證明至加保系統</a:t>
            </a:r>
            <a:endParaRPr lang="en-US" sz="1400" b="0" strike="noStrike" spc="-1">
              <a:latin typeface="Arial"/>
            </a:endParaRPr>
          </a:p>
        </p:txBody>
      </p:sp>
      <p:sp>
        <p:nvSpPr>
          <p:cNvPr id="38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389"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90" name="圖片 1"/>
          <p:cNvPicPr/>
          <p:nvPr/>
        </p:nvPicPr>
        <p:blipFill>
          <a:blip r:embed="rId2"/>
          <a:stretch/>
        </p:blipFill>
        <p:spPr>
          <a:xfrm>
            <a:off x="70200" y="1408320"/>
            <a:ext cx="8867160" cy="3193200"/>
          </a:xfrm>
          <a:prstGeom prst="rect">
            <a:avLst/>
          </a:prstGeom>
          <a:ln>
            <a:noFill/>
          </a:ln>
        </p:spPr>
      </p:pic>
      <p:sp>
        <p:nvSpPr>
          <p:cNvPr id="391" name="CustomShape 4"/>
          <p:cNvSpPr/>
          <p:nvPr/>
        </p:nvSpPr>
        <p:spPr>
          <a:xfrm>
            <a:off x="1121760" y="4336200"/>
            <a:ext cx="109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點選編輯</a:t>
            </a:r>
            <a:endParaRPr lang="en-US"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222720" y="86580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03" name="CustomShape 2"/>
          <p:cNvSpPr/>
          <p:nvPr/>
        </p:nvSpPr>
        <p:spPr>
          <a:xfrm>
            <a:off x="533880" y="1836720"/>
            <a:ext cx="798912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保障內容：                                                                                                 </a:t>
            </a:r>
            <a:r>
              <a:rPr lang="en-US" sz="1400" b="1" strike="noStrike" spc="-1">
                <a:solidFill>
                  <a:srgbClr val="000000"/>
                </a:solidFill>
                <a:latin typeface="微軟正黑體"/>
                <a:ea typeface="微軟正黑體"/>
              </a:rPr>
              <a:t>單位：新臺幣</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graphicFrame>
        <p:nvGraphicFramePr>
          <p:cNvPr id="106" name="Table 3"/>
          <p:cNvGraphicFramePr/>
          <p:nvPr>
            <p:extLst>
              <p:ext uri="{D42A27DB-BD31-4B8C-83A1-F6EECF244321}">
                <p14:modId xmlns:p14="http://schemas.microsoft.com/office/powerpoint/2010/main" val="510762048"/>
              </p:ext>
            </p:extLst>
          </p:nvPr>
        </p:nvGraphicFramePr>
        <p:xfrm>
          <a:off x="323640" y="2316240"/>
          <a:ext cx="8496720" cy="3084069"/>
        </p:xfrm>
        <a:graphic>
          <a:graphicData uri="http://schemas.openxmlformats.org/drawingml/2006/table">
            <a:tbl>
              <a:tblPr/>
              <a:tblGrid>
                <a:gridCol w="852017">
                  <a:extLst>
                    <a:ext uri="{9D8B030D-6E8A-4147-A177-3AD203B41FA5}">
                      <a16:colId xmlns:a16="http://schemas.microsoft.com/office/drawing/2014/main" val="20000"/>
                    </a:ext>
                  </a:extLst>
                </a:gridCol>
                <a:gridCol w="3684343">
                  <a:extLst>
                    <a:ext uri="{9D8B030D-6E8A-4147-A177-3AD203B41FA5}">
                      <a16:colId xmlns:a16="http://schemas.microsoft.com/office/drawing/2014/main" val="20001"/>
                    </a:ext>
                  </a:extLst>
                </a:gridCol>
                <a:gridCol w="3960360">
                  <a:extLst>
                    <a:ext uri="{9D8B030D-6E8A-4147-A177-3AD203B41FA5}">
                      <a16:colId xmlns:a16="http://schemas.microsoft.com/office/drawing/2014/main" val="20002"/>
                    </a:ext>
                  </a:extLst>
                </a:gridCol>
              </a:tblGrid>
              <a:tr h="431280">
                <a:tc>
                  <a:txBody>
                    <a:bodyPr/>
                    <a:lstStyle/>
                    <a:p>
                      <a:pPr algn="ctr">
                        <a:lnSpc>
                          <a:spcPct val="100000"/>
                        </a:lnSpc>
                      </a:pPr>
                      <a:r>
                        <a:rPr lang="en-US" sz="2000" b="1" strike="noStrike" spc="-1" dirty="0" err="1">
                          <a:solidFill>
                            <a:srgbClr val="000000"/>
                          </a:solidFill>
                          <a:latin typeface="微軟正黑體"/>
                          <a:ea typeface="微軟正黑體"/>
                        </a:rPr>
                        <a:t>項目</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err="1">
                          <a:solidFill>
                            <a:srgbClr val="000000"/>
                          </a:solidFill>
                          <a:latin typeface="微軟正黑體"/>
                          <a:ea typeface="微軟正黑體"/>
                        </a:rPr>
                        <a:t>承保內容</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a:solidFill>
                            <a:srgbClr val="000000"/>
                          </a:solidFill>
                          <a:latin typeface="微軟正黑體"/>
                          <a:ea typeface="微軟正黑體"/>
                        </a:rPr>
                        <a:t>保險額度</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0"/>
                  </a:ext>
                </a:extLst>
              </a:tr>
              <a:tr h="579154">
                <a:tc>
                  <a:txBody>
                    <a:bodyPr/>
                    <a:lstStyle/>
                    <a:p>
                      <a:pPr algn="ctr">
                        <a:lnSpc>
                          <a:spcPct val="100000"/>
                        </a:lnSpc>
                      </a:pPr>
                      <a:r>
                        <a:rPr lang="en-US" sz="2000" b="1" strike="noStrike" spc="-1">
                          <a:solidFill>
                            <a:srgbClr val="000000"/>
                          </a:solidFill>
                          <a:latin typeface="微軟正黑體"/>
                          <a:ea typeface="微軟正黑體"/>
                        </a:rPr>
                        <a:t>A</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err="1">
                          <a:solidFill>
                            <a:srgbClr val="000000"/>
                          </a:solidFill>
                          <a:latin typeface="微軟正黑體"/>
                          <a:ea typeface="微軟正黑體"/>
                        </a:rPr>
                        <a:t>意外身故</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a:solidFill>
                            <a:srgbClr val="000000"/>
                          </a:solidFill>
                          <a:latin typeface="微軟正黑體"/>
                          <a:ea typeface="微軟正黑體"/>
                        </a:rPr>
                        <a:t>200萬元</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extLst>
                  <a:ext uri="{0D108BD9-81ED-4DB2-BD59-A6C34878D82A}">
                    <a16:rowId xmlns:a16="http://schemas.microsoft.com/office/drawing/2014/main" val="10001"/>
                  </a:ext>
                </a:extLst>
              </a:tr>
              <a:tr h="701640">
                <a:tc>
                  <a:txBody>
                    <a:bodyPr/>
                    <a:lstStyle/>
                    <a:p>
                      <a:pPr algn="ctr">
                        <a:lnSpc>
                          <a:spcPct val="100000"/>
                        </a:lnSpc>
                      </a:pPr>
                      <a:r>
                        <a:rPr lang="en-US" sz="2000" b="1" strike="noStrike" spc="-1">
                          <a:solidFill>
                            <a:srgbClr val="000000"/>
                          </a:solidFill>
                          <a:latin typeface="微軟正黑體"/>
                          <a:ea typeface="微軟正黑體"/>
                        </a:rPr>
                        <a:t>B</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err="1">
                          <a:solidFill>
                            <a:srgbClr val="000000"/>
                          </a:solidFill>
                          <a:latin typeface="微軟正黑體"/>
                          <a:ea typeface="微軟正黑體"/>
                        </a:rPr>
                        <a:t>意外失能</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a:solidFill>
                            <a:srgbClr val="000000"/>
                          </a:solidFill>
                          <a:latin typeface="微軟正黑體"/>
                          <a:ea typeface="微軟正黑體"/>
                        </a:rPr>
                        <a:t>依失能等級給付10萬 ~ 200萬元</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2"/>
                  </a:ext>
                </a:extLst>
              </a:tr>
              <a:tr h="604646">
                <a:tc>
                  <a:txBody>
                    <a:bodyPr/>
                    <a:lstStyle/>
                    <a:p>
                      <a:pPr algn="ctr">
                        <a:lnSpc>
                          <a:spcPct val="100000"/>
                        </a:lnSpc>
                      </a:pPr>
                      <a:r>
                        <a:rPr lang="en-US" sz="2000" b="1" strike="noStrike" spc="-1">
                          <a:solidFill>
                            <a:srgbClr val="000000"/>
                          </a:solidFill>
                          <a:latin typeface="微軟正黑體"/>
                          <a:ea typeface="微軟正黑體"/>
                        </a:rPr>
                        <a:t>C</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err="1">
                          <a:solidFill>
                            <a:srgbClr val="FF0000"/>
                          </a:solidFill>
                          <a:latin typeface="微軟正黑體"/>
                          <a:ea typeface="微軟正黑體"/>
                        </a:rPr>
                        <a:t>傷害醫療保險金</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實支實付型</a:t>
                      </a:r>
                      <a:r>
                        <a:rPr lang="en-US" sz="2000" b="1" strike="noStrike" spc="-1" dirty="0">
                          <a:solidFill>
                            <a:srgbClr val="FF0000"/>
                          </a:solidFill>
                          <a:latin typeface="微軟正黑體"/>
                          <a:ea typeface="微軟正黑體"/>
                        </a:rPr>
                        <a:t>)</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a:solidFill>
                            <a:srgbClr val="000000"/>
                          </a:solidFill>
                          <a:latin typeface="微軟正黑體"/>
                          <a:ea typeface="微軟正黑體"/>
                        </a:rPr>
                        <a:t>最高給付5萬元</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8D0CF"/>
                    </a:solidFill>
                  </a:tcPr>
                </a:tc>
                <a:extLst>
                  <a:ext uri="{0D108BD9-81ED-4DB2-BD59-A6C34878D82A}">
                    <a16:rowId xmlns:a16="http://schemas.microsoft.com/office/drawing/2014/main" val="10003"/>
                  </a:ext>
                </a:extLst>
              </a:tr>
              <a:tr h="767349">
                <a:tc>
                  <a:txBody>
                    <a:bodyPr/>
                    <a:lstStyle/>
                    <a:p>
                      <a:pPr algn="ctr">
                        <a:lnSpc>
                          <a:spcPct val="100000"/>
                        </a:lnSpc>
                      </a:pPr>
                      <a:r>
                        <a:rPr lang="en-US" sz="2000" b="1" strike="noStrike" spc="-1" dirty="0">
                          <a:solidFill>
                            <a:srgbClr val="000000"/>
                          </a:solidFill>
                          <a:latin typeface="微軟正黑體"/>
                          <a:ea typeface="微軟正黑體"/>
                        </a:rPr>
                        <a:t>D</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800" b="1" strike="noStrike" spc="-1" dirty="0" err="1">
                          <a:solidFill>
                            <a:srgbClr val="FF0000"/>
                          </a:solidFill>
                          <a:latin typeface="微軟正黑體"/>
                          <a:ea typeface="微軟正黑體"/>
                        </a:rPr>
                        <a:t>傷害醫療保險金</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日額型</a:t>
                      </a:r>
                      <a:r>
                        <a:rPr lang="en-US" sz="1800" b="1" strike="noStrike" spc="-1" dirty="0">
                          <a:solidFill>
                            <a:srgbClr val="FF0000"/>
                          </a:solidFill>
                          <a:latin typeface="微軟正黑體"/>
                          <a:ea typeface="微軟正黑體"/>
                        </a:rPr>
                        <a:t>)</a:t>
                      </a:r>
                      <a:endParaRPr lang="en-US" sz="1800" b="0" strike="noStrike" spc="-1" dirty="0">
                        <a:latin typeface="Arial"/>
                      </a:endParaRPr>
                    </a:p>
                  </a:txBody>
                  <a:tcPr>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F4E9E9"/>
                    </a:solidFill>
                  </a:tcPr>
                </a:tc>
                <a:tc>
                  <a:txBody>
                    <a:bodyPr/>
                    <a:lstStyle/>
                    <a:p>
                      <a:pPr algn="ctr"/>
                      <a:r>
                        <a:rPr lang="en-US" altLang="zh-TW" sz="1800" b="1" strike="noStrike" spc="-1" dirty="0">
                          <a:solidFill>
                            <a:srgbClr val="000000"/>
                          </a:solidFill>
                          <a:latin typeface="微軟正黑體"/>
                          <a:ea typeface="微軟正黑體"/>
                        </a:rPr>
                        <a:t>傷害住院給付每日新臺幣1,000元</a:t>
                      </a:r>
                      <a:endParaRPr lang="zh-TW" altLang="en-US" dirty="0"/>
                    </a:p>
                  </a:txBody>
                  <a:tcPr>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8D0C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核銷後上傳繳費證明至加保系統</a:t>
            </a:r>
            <a:endParaRPr lang="en-US" sz="1400" b="0" strike="noStrike" spc="-1">
              <a:latin typeface="Arial"/>
            </a:endParaRPr>
          </a:p>
        </p:txBody>
      </p:sp>
      <p:sp>
        <p:nvSpPr>
          <p:cNvPr id="393"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396"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97" name="圖片 2"/>
          <p:cNvPicPr/>
          <p:nvPr/>
        </p:nvPicPr>
        <p:blipFill>
          <a:blip r:embed="rId2"/>
          <a:stretch/>
        </p:blipFill>
        <p:spPr>
          <a:xfrm>
            <a:off x="3056400" y="1540080"/>
            <a:ext cx="4924080" cy="4533120"/>
          </a:xfrm>
          <a:prstGeom prst="rect">
            <a:avLst/>
          </a:prstGeom>
          <a:ln>
            <a:noFill/>
          </a:ln>
        </p:spPr>
      </p:pic>
      <p:sp>
        <p:nvSpPr>
          <p:cNvPr id="398" name="CustomShape 4"/>
          <p:cNvSpPr/>
          <p:nvPr/>
        </p:nvSpPr>
        <p:spPr>
          <a:xfrm>
            <a:off x="0" y="2997000"/>
            <a:ext cx="3150360" cy="24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1.點選選擇上傳檔案</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2.上傳繳費證明</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(繳費證明</a:t>
            </a:r>
            <a:r>
              <a:rPr lang="en-US" sz="3200" b="1" u="sng" strike="noStrike" spc="-1">
                <a:solidFill>
                  <a:srgbClr val="FF0000"/>
                </a:solidFill>
                <a:uFillTx/>
                <a:latin typeface="微軟正黑體"/>
                <a:ea typeface="微軟正黑體"/>
              </a:rPr>
              <a:t>必須</a:t>
            </a:r>
            <a:r>
              <a:rPr lang="en-US" sz="1800" b="1" u="sng" strike="noStrike" spc="-1">
                <a:solidFill>
                  <a:srgbClr val="FF0000"/>
                </a:solidFill>
                <a:uFillTx/>
                <a:latin typeface="微軟正黑體"/>
                <a:ea typeface="微軟正黑體"/>
              </a:rPr>
              <a:t>包含轉帳日期、轉帳金額)</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(1)檔案格式不限 </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(2)檔名一樣不能有任何 + 的符號存在。</a:t>
            </a:r>
            <a:endParaRPr lang="en-US" sz="18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核銷後上傳繳費證明至加保系統</a:t>
            </a:r>
            <a:endParaRPr lang="en-US" sz="1400" b="0" strike="noStrike" spc="-1">
              <a:latin typeface="Arial"/>
            </a:endParaRPr>
          </a:p>
        </p:txBody>
      </p:sp>
      <p:sp>
        <p:nvSpPr>
          <p:cNvPr id="40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40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404" name="圖片 1"/>
          <p:cNvPicPr/>
          <p:nvPr/>
        </p:nvPicPr>
        <p:blipFill>
          <a:blip r:embed="rId2"/>
          <a:stretch/>
        </p:blipFill>
        <p:spPr>
          <a:xfrm>
            <a:off x="179640" y="1726560"/>
            <a:ext cx="7588080" cy="3286080"/>
          </a:xfrm>
          <a:prstGeom prst="rect">
            <a:avLst/>
          </a:prstGeom>
          <a:ln>
            <a:noFill/>
          </a:ln>
        </p:spPr>
      </p:pic>
      <p:sp>
        <p:nvSpPr>
          <p:cNvPr id="405" name="CustomShape 4"/>
          <p:cNvSpPr/>
          <p:nvPr/>
        </p:nvSpPr>
        <p:spPr>
          <a:xfrm>
            <a:off x="3708000" y="1357560"/>
            <a:ext cx="1583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繳費證明範例</a:t>
            </a:r>
            <a:endParaRPr lang="en-US" sz="1800" b="0" strike="noStrike" spc="-1">
              <a:latin typeface="Arial"/>
            </a:endParaRPr>
          </a:p>
        </p:txBody>
      </p:sp>
      <p:sp>
        <p:nvSpPr>
          <p:cNvPr id="406" name="CustomShape 5"/>
          <p:cNvSpPr/>
          <p:nvPr/>
        </p:nvSpPr>
        <p:spPr>
          <a:xfrm>
            <a:off x="0" y="5020920"/>
            <a:ext cx="838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沒有轉帳證明者，若知道轉帳日期與轉帳金額情形時，以手寫替代也可以。</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請勿提供如傳票日期或日期混亂的證明以影響作業。</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建議學校以預支的形式繳費，如此提供繳費證明能更確定轉帳日期，以利對帳。</a:t>
            </a:r>
            <a:endParaRPr lang="en-US" sz="1800" b="0" strike="noStrike" spc="-1">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核銷繳費注意事項(重要)</a:t>
            </a:r>
            <a:endParaRPr lang="en-US" sz="1400" b="0" strike="noStrike" spc="-1">
              <a:latin typeface="Arial"/>
            </a:endParaRPr>
          </a:p>
        </p:txBody>
      </p:sp>
      <p:sp>
        <p:nvSpPr>
          <p:cNvPr id="40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繳款期限</a:t>
            </a:r>
            <a:endParaRPr lang="en-US" sz="1400" b="0" strike="noStrike" spc="-1">
              <a:latin typeface="Arial"/>
            </a:endParaRPr>
          </a:p>
        </p:txBody>
      </p:sp>
      <p:sp>
        <p:nvSpPr>
          <p:cNvPr id="41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412" name="圖片 2"/>
          <p:cNvPicPr/>
          <p:nvPr/>
        </p:nvPicPr>
        <p:blipFill>
          <a:blip r:embed="rId2"/>
          <a:stretch/>
        </p:blipFill>
        <p:spPr>
          <a:xfrm>
            <a:off x="48240" y="1391760"/>
            <a:ext cx="5315400" cy="3487320"/>
          </a:xfrm>
          <a:prstGeom prst="rect">
            <a:avLst/>
          </a:prstGeom>
          <a:ln>
            <a:noFill/>
          </a:ln>
        </p:spPr>
      </p:pic>
      <p:sp>
        <p:nvSpPr>
          <p:cNvPr id="413" name="CustomShape 4"/>
          <p:cNvSpPr/>
          <p:nvPr/>
        </p:nvSpPr>
        <p:spPr>
          <a:xfrm>
            <a:off x="0" y="4710600"/>
            <a:ext cx="928800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所有繳費程序，需於收據寄出後兩個月內完成付款，並上傳繳費證明</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當學校應繳而未繳超過兩個月時</a:t>
            </a:r>
            <a:r>
              <a:rPr lang="en-US" sz="1800" b="1" strike="noStrike" spc="-1" dirty="0" err="1" smtClean="0">
                <a:solidFill>
                  <a:srgbClr val="FF0000"/>
                </a:solidFill>
                <a:latin typeface="微軟正黑體"/>
                <a:ea typeface="微軟正黑體"/>
              </a:rPr>
              <a:t>，將</a:t>
            </a:r>
            <a:r>
              <a:rPr lang="en-US" sz="1800" b="1" u="sng" strike="noStrike" spc="-1" dirty="0" err="1" smtClean="0">
                <a:solidFill>
                  <a:srgbClr val="FF0000"/>
                </a:solidFill>
                <a:uFillTx/>
                <a:latin typeface="微軟正黑體"/>
                <a:ea typeface="微軟正黑體"/>
              </a:rPr>
              <a:t>視情況關閉學校</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全校</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的投保功能</a:t>
            </a:r>
            <a:r>
              <a:rPr lang="en-US" sz="1800" b="1" strike="noStrike" spc="-1" dirty="0" err="1">
                <a:solidFill>
                  <a:srgbClr val="FF0000"/>
                </a:solidFill>
                <a:latin typeface="微軟正黑體"/>
                <a:ea typeface="微軟正黑體"/>
              </a:rPr>
              <a:t>，直至帳目結清</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主要提醒學校處理收據的同時也要確認繳款，若該保險經費僅有一個經費來源卻因為系上承辦異動、收據遺漏等狀況，導致計畫案結束無法核銷，最後單位自行吸收就得不償失了。</a:t>
            </a:r>
            <a:endParaRPr lang="en-US" sz="1800" b="0" strike="noStrike" spc="-1" dirty="0">
              <a:latin typeface="Arial"/>
            </a:endParaRPr>
          </a:p>
        </p:txBody>
      </p:sp>
      <p:pic>
        <p:nvPicPr>
          <p:cNvPr id="414" name="圖片 3"/>
          <p:cNvPicPr/>
          <p:nvPr/>
        </p:nvPicPr>
        <p:blipFill>
          <a:blip r:embed="rId3"/>
          <a:stretch/>
        </p:blipFill>
        <p:spPr>
          <a:xfrm>
            <a:off x="5412240" y="2681280"/>
            <a:ext cx="3600000" cy="1466640"/>
          </a:xfrm>
          <a:prstGeom prst="rect">
            <a:avLst/>
          </a:prstGeom>
          <a:ln>
            <a:noFill/>
          </a:ln>
        </p:spPr>
      </p:pic>
      <p:sp>
        <p:nvSpPr>
          <p:cNvPr id="415" name="CustomShape 5"/>
          <p:cNvSpPr/>
          <p:nvPr/>
        </p:nvSpPr>
        <p:spPr>
          <a:xfrm>
            <a:off x="5636160" y="1921680"/>
            <a:ext cx="3152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u="sng" strike="noStrike" spc="-1" dirty="0" err="1">
                <a:solidFill>
                  <a:srgbClr val="FF0000"/>
                </a:solidFill>
                <a:uFillTx/>
                <a:latin typeface="微軟正黑體"/>
                <a:ea typeface="微軟正黑體"/>
              </a:rPr>
              <a:t>收到收據後兩個月未繳保險費</a:t>
            </a:r>
            <a:endParaRPr lang="en-US" sz="1800" b="0" strike="noStrike" spc="-1" dirty="0">
              <a:latin typeface="Arial"/>
            </a:endParaRPr>
          </a:p>
          <a:p>
            <a:pPr algn="ctr">
              <a:lnSpc>
                <a:spcPct val="100000"/>
              </a:lnSpc>
            </a:pPr>
            <a:r>
              <a:rPr lang="en-US" sz="1800" b="1" u="sng" strike="noStrike" spc="-1" dirty="0" err="1">
                <a:solidFill>
                  <a:srgbClr val="FF0000"/>
                </a:solidFill>
                <a:uFillTx/>
                <a:latin typeface="微軟正黑體"/>
                <a:ea typeface="微軟正黑體"/>
              </a:rPr>
              <a:t>關閉投保功能的提示</a:t>
            </a:r>
            <a:endParaRPr lang="en-US" sz="1800" b="0" strike="noStrike" spc="-1" dirty="0">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核銷繳費注意事項(重要)</a:t>
            </a:r>
            <a:endParaRPr lang="en-US" sz="1400" b="0" strike="noStrike" spc="-1">
              <a:latin typeface="Arial"/>
            </a:endParaRPr>
          </a:p>
        </p:txBody>
      </p:sp>
      <p:sp>
        <p:nvSpPr>
          <p:cNvPr id="40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繳款期限</a:t>
            </a:r>
            <a:endParaRPr lang="en-US" sz="1400" b="0" strike="noStrike" spc="-1">
              <a:latin typeface="Arial"/>
            </a:endParaRPr>
          </a:p>
        </p:txBody>
      </p:sp>
      <p:sp>
        <p:nvSpPr>
          <p:cNvPr id="411" name="CustomShape 3"/>
          <p:cNvSpPr/>
          <p:nvPr/>
        </p:nvSpPr>
        <p:spPr>
          <a:xfrm>
            <a:off x="2882248" y="94605"/>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a:solidFill>
                  <a:srgbClr val="000000"/>
                </a:solidFill>
                <a:latin typeface="微軟正黑體"/>
                <a:ea typeface="微軟正黑體"/>
              </a:rPr>
              <a:t>投(加)</a:t>
            </a:r>
            <a:r>
              <a:rPr lang="en-US" sz="4000" b="1" strike="noStrike" spc="-1" dirty="0" err="1">
                <a:solidFill>
                  <a:srgbClr val="000000"/>
                </a:solidFill>
                <a:latin typeface="微軟正黑體"/>
                <a:ea typeface="微軟正黑體"/>
              </a:rPr>
              <a:t>保流程</a:t>
            </a:r>
            <a:endParaRPr lang="en-US" sz="4000" b="0" strike="noStrike" spc="-1" dirty="0">
              <a:latin typeface="Arial"/>
            </a:endParaRPr>
          </a:p>
        </p:txBody>
      </p:sp>
      <p:pic>
        <p:nvPicPr>
          <p:cNvPr id="2" name="圖片 1"/>
          <p:cNvPicPr>
            <a:picLocks noChangeAspect="1"/>
          </p:cNvPicPr>
          <p:nvPr/>
        </p:nvPicPr>
        <p:blipFill>
          <a:blip r:embed="rId2"/>
          <a:stretch>
            <a:fillRect/>
          </a:stretch>
        </p:blipFill>
        <p:spPr>
          <a:xfrm>
            <a:off x="644435" y="1800360"/>
            <a:ext cx="7924800" cy="1171575"/>
          </a:xfrm>
          <a:prstGeom prst="rect">
            <a:avLst/>
          </a:prstGeom>
        </p:spPr>
      </p:pic>
      <p:sp>
        <p:nvSpPr>
          <p:cNvPr id="12" name="CustomShape 5"/>
          <p:cNvSpPr/>
          <p:nvPr/>
        </p:nvSpPr>
        <p:spPr>
          <a:xfrm>
            <a:off x="3847952" y="1438659"/>
            <a:ext cx="1960193" cy="4602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zh-TW" altLang="en-US" sz="2400" b="1" u="sng" strike="noStrike" spc="-1" dirty="0">
                <a:solidFill>
                  <a:srgbClr val="FF0000"/>
                </a:solidFill>
                <a:uFillTx/>
                <a:latin typeface="微軟正黑體"/>
                <a:ea typeface="微軟正黑體"/>
              </a:rPr>
              <a:t>保險法</a:t>
            </a:r>
            <a:r>
              <a:rPr lang="en-US" altLang="zh-TW" sz="2400" b="1" u="sng" strike="noStrike" spc="-1" dirty="0">
                <a:solidFill>
                  <a:srgbClr val="FF0000"/>
                </a:solidFill>
                <a:uFillTx/>
                <a:latin typeface="微軟正黑體"/>
                <a:ea typeface="微軟正黑體"/>
              </a:rPr>
              <a:t>116</a:t>
            </a:r>
            <a:r>
              <a:rPr lang="zh-TW" altLang="en-US" sz="2400" b="1" u="sng" strike="noStrike" spc="-1" dirty="0">
                <a:solidFill>
                  <a:srgbClr val="FF0000"/>
                </a:solidFill>
                <a:uFillTx/>
                <a:latin typeface="微軟正黑體"/>
                <a:ea typeface="微軟正黑體"/>
              </a:rPr>
              <a:t>條</a:t>
            </a:r>
            <a:endParaRPr lang="en-US" sz="2400" b="0" strike="noStrike" spc="-1" dirty="0">
              <a:latin typeface="Arial"/>
            </a:endParaRPr>
          </a:p>
        </p:txBody>
      </p:sp>
      <p:cxnSp>
        <p:nvCxnSpPr>
          <p:cNvPr id="4" name="直線接點 3"/>
          <p:cNvCxnSpPr/>
          <p:nvPr/>
        </p:nvCxnSpPr>
        <p:spPr>
          <a:xfrm flipV="1">
            <a:off x="1892674" y="2185851"/>
            <a:ext cx="6545931" cy="2612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0" y="3074250"/>
            <a:ext cx="9182129" cy="2862322"/>
          </a:xfrm>
          <a:prstGeom prst="rect">
            <a:avLst/>
          </a:prstGeom>
          <a:noFill/>
        </p:spPr>
        <p:txBody>
          <a:bodyPr wrap="none" rtlCol="0">
            <a:spAutoFit/>
          </a:bodyPr>
          <a:lstStyle/>
          <a:p>
            <a:r>
              <a:rPr lang="zh-TW" altLang="en-US" b="1" spc="-1" dirty="0">
                <a:solidFill>
                  <a:srgbClr val="FF0000"/>
                </a:solidFill>
                <a:latin typeface="微軟正黑體"/>
                <a:ea typeface="微軟正黑體"/>
              </a:rPr>
              <a:t>當學校收到收據後，未按時繳納保險費時，當情況嚴重將導致整份保險契約效力停止。</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意思是學校底下有許多科系，其中一個科系的名冊未按時繳納保險費時，將有可能導致整</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個學校的保險契約出現問題。</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況且，當有許多投保證明製作給系上後，而系上拿給實習單位，而卻因為未繳費導致原</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本提供的證明無效，也將產生額外不必要的糾紛。甚至當學校進行評鑑時，也可能導致</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評鑑委員誤信。</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影響程度巨大，也為了學校免於不必要的糾紛，請務必落實核銷規範。</a:t>
            </a:r>
          </a:p>
        </p:txBody>
      </p:sp>
    </p:spTree>
    <p:extLst>
      <p:ext uri="{BB962C8B-B14F-4D97-AF65-F5344CB8AC3E}">
        <p14:creationId xmlns:p14="http://schemas.microsoft.com/office/powerpoint/2010/main" val="3210150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39640" y="1556640"/>
            <a:ext cx="8460720" cy="32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保單作廢</a:t>
            </a:r>
            <a:endParaRPr lang="en-US" sz="10500" b="0" strike="noStrike" spc="-1">
              <a:latin typeface="Arial"/>
            </a:endParaRPr>
          </a:p>
          <a:p>
            <a:pPr algn="ctr">
              <a:lnSpc>
                <a:spcPct val="100000"/>
              </a:lnSpc>
            </a:pPr>
            <a:r>
              <a:rPr lang="en-US" sz="10500" b="0" strike="noStrike" spc="-1">
                <a:solidFill>
                  <a:srgbClr val="FF0000"/>
                </a:solidFill>
                <a:latin typeface="標楷體"/>
                <a:ea typeface="標楷體"/>
              </a:rPr>
              <a:t>(重新投保)</a:t>
            </a:r>
            <a:endParaRPr lang="en-US" sz="10500" b="0" strike="noStrike" spc="-1">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1831860" y="210441"/>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22" name="CustomShape 2"/>
          <p:cNvSpPr/>
          <p:nvPr/>
        </p:nvSpPr>
        <p:spPr>
          <a:xfrm>
            <a:off x="2530440" y="1082520"/>
            <a:ext cx="429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1" strike="noStrike" spc="-1">
                <a:solidFill>
                  <a:srgbClr val="FF0000"/>
                </a:solidFill>
                <a:latin typeface="微軟正黑體"/>
                <a:ea typeface="微軟正黑體"/>
              </a:rPr>
              <a:t>適用保單作廢的情況</a:t>
            </a:r>
            <a:endParaRPr lang="en-US" sz="3600" b="0" strike="noStrike" spc="-1">
              <a:latin typeface="Arial"/>
            </a:endParaRPr>
          </a:p>
        </p:txBody>
      </p:sp>
      <p:sp>
        <p:nvSpPr>
          <p:cNvPr id="423" name="CustomShape 3"/>
          <p:cNvSpPr/>
          <p:nvPr/>
        </p:nvSpPr>
        <p:spPr>
          <a:xfrm>
            <a:off x="179640" y="1772640"/>
            <a:ext cx="8645400" cy="523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748"/>
              </a:spcAft>
            </a:pPr>
            <a:r>
              <a:rPr lang="en-US" sz="3200" b="1" strike="noStrike" spc="-1">
                <a:solidFill>
                  <a:srgbClr val="0000FF"/>
                </a:solidFill>
                <a:latin typeface="微軟正黑體"/>
                <a:ea typeface="微軟正黑體"/>
              </a:rPr>
              <a:t>投保資料建檔時可能包含以下錯誤：</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(1)保險生效日(即保險起始日期)錯誤 </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(2)保險期程錯誤 </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(3)投保名冊人數不符或資料誤植</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(4)加保人數錯誤</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(5)錯誤操作</a:t>
            </a:r>
            <a:endParaRPr lang="en-US" sz="3200" b="0" strike="noStrike" spc="-1">
              <a:latin typeface="Arial"/>
            </a:endParaRPr>
          </a:p>
          <a:p>
            <a:pPr>
              <a:lnSpc>
                <a:spcPct val="100000"/>
              </a:lnSpc>
              <a:spcAft>
                <a:spcPts val="748"/>
              </a:spcAft>
            </a:pPr>
            <a:r>
              <a:rPr lang="en-US" sz="3200" b="1" strike="noStrike" spc="-1">
                <a:solidFill>
                  <a:srgbClr val="FF0000"/>
                </a:solidFill>
                <a:latin typeface="微軟正黑體"/>
                <a:ea typeface="微軟正黑體"/>
              </a:rPr>
              <a:t>請至退保作業中，整筆“作廢”後重新投保。</a:t>
            </a:r>
            <a:endParaRPr lang="en-US" sz="3200" b="0" strike="noStrike" spc="-1">
              <a:latin typeface="Arial"/>
            </a:endParaRPr>
          </a:p>
          <a:p>
            <a:pPr>
              <a:lnSpc>
                <a:spcPct val="100000"/>
              </a:lnSpc>
              <a:spcAft>
                <a:spcPts val="748"/>
              </a:spcAft>
            </a:pPr>
            <a:endParaRPr lang="en-US" sz="3200" b="0" strike="noStrike" spc="-1">
              <a:latin typeface="Arial"/>
            </a:endParaRPr>
          </a:p>
          <a:p>
            <a:pPr>
              <a:lnSpc>
                <a:spcPct val="100000"/>
              </a:lnSpc>
              <a:spcAft>
                <a:spcPts val="748"/>
              </a:spcAft>
            </a:pPr>
            <a:endParaRPr lang="en-US" sz="3200" b="0" strike="noStrike" spc="-1">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1782900" y="9180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27" name="CustomShape 2"/>
          <p:cNvSpPr/>
          <p:nvPr/>
        </p:nvSpPr>
        <p:spPr>
          <a:xfrm>
            <a:off x="2481480" y="702000"/>
            <a:ext cx="429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1" strike="noStrike" spc="-1">
                <a:solidFill>
                  <a:srgbClr val="FF0000"/>
                </a:solidFill>
                <a:latin typeface="微軟正黑體"/>
                <a:ea typeface="微軟正黑體"/>
              </a:rPr>
              <a:t>適用保單作廢的情況</a:t>
            </a:r>
            <a:endParaRPr lang="en-US" sz="3600" b="0" strike="noStrike" spc="-1">
              <a:latin typeface="Arial"/>
            </a:endParaRPr>
          </a:p>
        </p:txBody>
      </p:sp>
      <p:sp>
        <p:nvSpPr>
          <p:cNvPr id="428" name="CustomShape 3"/>
          <p:cNvSpPr/>
          <p:nvPr/>
        </p:nvSpPr>
        <p:spPr>
          <a:xfrm>
            <a:off x="3525480" y="2156400"/>
            <a:ext cx="5616720" cy="252231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strike="noStrike" spc="-1" dirty="0" err="1">
                <a:solidFill>
                  <a:srgbClr val="FF0000"/>
                </a:solidFill>
                <a:latin typeface="微軟正黑體"/>
                <a:ea typeface="微軟正黑體"/>
              </a:rPr>
              <a:t>因此，如有操作錯誤狀況</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r>
              <a:rPr lang="en-US" sz="2800" b="1" strike="noStrike" spc="-1" dirty="0" err="1">
                <a:solidFill>
                  <a:srgbClr val="FF0000"/>
                </a:solidFill>
                <a:latin typeface="微軟正黑體"/>
                <a:ea typeface="微軟正黑體"/>
              </a:rPr>
              <a:t>請務必盡速將保單作廢</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r>
              <a:rPr lang="en-US" sz="2800" b="1" strike="noStrike" spc="-1" dirty="0" err="1">
                <a:solidFill>
                  <a:srgbClr val="FF0000"/>
                </a:solidFill>
                <a:latin typeface="微軟正黑體"/>
                <a:ea typeface="微軟正黑體"/>
              </a:rPr>
              <a:t>或來電與窗口聯絡確認相關事宜</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endParaRPr lang="en-US" sz="2800" b="0" strike="noStrike" spc="-1" dirty="0">
              <a:latin typeface="Arial"/>
            </a:endParaRPr>
          </a:p>
          <a:p>
            <a:pPr algn="ctr">
              <a:lnSpc>
                <a:spcPct val="100000"/>
              </a:lnSpc>
            </a:pPr>
            <a:r>
              <a:rPr dirty="0"/>
              <a:t/>
            </a:r>
            <a:br>
              <a:rPr dirty="0"/>
            </a:br>
            <a:endParaRPr lang="en-US" sz="2800" b="0" strike="noStrike" spc="-1" dirty="0">
              <a:latin typeface="Arial"/>
            </a:endParaRPr>
          </a:p>
        </p:txBody>
      </p:sp>
      <p:graphicFrame>
        <p:nvGraphicFramePr>
          <p:cNvPr id="429" name="Table 4"/>
          <p:cNvGraphicFramePr/>
          <p:nvPr>
            <p:extLst>
              <p:ext uri="{D42A27DB-BD31-4B8C-83A1-F6EECF244321}">
                <p14:modId xmlns:p14="http://schemas.microsoft.com/office/powerpoint/2010/main" val="475710243"/>
              </p:ext>
            </p:extLst>
          </p:nvPr>
        </p:nvGraphicFramePr>
        <p:xfrm>
          <a:off x="4882240" y="3977614"/>
          <a:ext cx="2832120" cy="1402200"/>
        </p:xfrm>
        <a:graphic>
          <a:graphicData uri="http://schemas.openxmlformats.org/drawingml/2006/table">
            <a:tbl>
              <a:tblPr/>
              <a:tblGrid>
                <a:gridCol w="1090440">
                  <a:extLst>
                    <a:ext uri="{9D8B030D-6E8A-4147-A177-3AD203B41FA5}">
                      <a16:colId xmlns:a16="http://schemas.microsoft.com/office/drawing/2014/main" val="20000"/>
                    </a:ext>
                  </a:extLst>
                </a:gridCol>
                <a:gridCol w="1741680">
                  <a:extLst>
                    <a:ext uri="{9D8B030D-6E8A-4147-A177-3AD203B41FA5}">
                      <a16:colId xmlns:a16="http://schemas.microsoft.com/office/drawing/2014/main" val="20001"/>
                    </a:ext>
                  </a:extLst>
                </a:gridCol>
              </a:tblGrid>
              <a:tr h="366120">
                <a:tc>
                  <a:txBody>
                    <a:bodyPr/>
                    <a:lstStyle/>
                    <a:p>
                      <a:pPr algn="ctr">
                        <a:lnSpc>
                          <a:spcPct val="100000"/>
                        </a:lnSpc>
                      </a:pPr>
                      <a:r>
                        <a:rPr lang="en-US" sz="1600" b="1" strike="noStrike" spc="-1" dirty="0" err="1">
                          <a:solidFill>
                            <a:srgbClr val="000000"/>
                          </a:solidFill>
                          <a:latin typeface="標楷體"/>
                          <a:ea typeface="標楷體"/>
                        </a:rPr>
                        <a:t>承辦人</a:t>
                      </a:r>
                      <a:endParaRPr lang="en-US" sz="16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1800" b="1" strike="noStrike" spc="-1" dirty="0" err="1">
                          <a:solidFill>
                            <a:srgbClr val="000000"/>
                          </a:solidFill>
                          <a:latin typeface="標楷體"/>
                          <a:ea typeface="標楷體"/>
                        </a:rPr>
                        <a:t>聯絡電話</a:t>
                      </a:r>
                      <a:endParaRPr lang="en-US" sz="18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a16="http://schemas.microsoft.com/office/drawing/2014/main" val="10000"/>
                  </a:ext>
                </a:extLst>
              </a:tr>
              <a:tr h="518040">
                <a:tc>
                  <a:txBody>
                    <a:bodyPr/>
                    <a:lstStyle/>
                    <a:p>
                      <a:pPr algn="ctr">
                        <a:lnSpc>
                          <a:spcPct val="100000"/>
                        </a:lnSpc>
                      </a:pPr>
                      <a:r>
                        <a:rPr lang="en-US" sz="1400" b="1" strike="noStrike" spc="-1" dirty="0" err="1">
                          <a:solidFill>
                            <a:srgbClr val="000000"/>
                          </a:solidFill>
                          <a:latin typeface="Calibri"/>
                        </a:rPr>
                        <a:t>洪先生</a:t>
                      </a:r>
                      <a:endParaRPr lang="en-US" sz="1400" b="0" strike="noStrike" spc="-1" dirty="0">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cap="flat" cmpd="sng" algn="ctr">
                      <a:solidFill>
                        <a:srgbClr val="8064A2"/>
                      </a:solidFill>
                      <a:prstDash val="solid"/>
                      <a:round/>
                      <a:headEnd type="none" w="med" len="med"/>
                      <a:tailEnd type="none" w="med" len="med"/>
                    </a:lnB>
                    <a:solidFill>
                      <a:srgbClr val="D7D2DF"/>
                    </a:solidFill>
                  </a:tcPr>
                </a:tc>
                <a:tc>
                  <a:txBody>
                    <a:bodyPr/>
                    <a:lstStyle/>
                    <a:p>
                      <a:pPr algn="ctr">
                        <a:lnSpc>
                          <a:spcPct val="100000"/>
                        </a:lnSpc>
                      </a:pPr>
                      <a:r>
                        <a:rPr lang="en-US" sz="1600" b="1" strike="noStrike" spc="-1" dirty="0">
                          <a:solidFill>
                            <a:srgbClr val="000000"/>
                          </a:solidFill>
                          <a:latin typeface="Calibri"/>
                        </a:rPr>
                        <a:t>(07)332-7259#24 </a:t>
                      </a:r>
                      <a:endParaRPr lang="en-US" sz="16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cap="flat" cmpd="sng" algn="ctr">
                      <a:solidFill>
                        <a:srgbClr val="8064A2"/>
                      </a:solidFill>
                      <a:prstDash val="solid"/>
                      <a:round/>
                      <a:headEnd type="none" w="med" len="med"/>
                      <a:tailEnd type="none" w="med" len="med"/>
                    </a:lnB>
                    <a:solidFill>
                      <a:srgbClr val="D7D2DF"/>
                    </a:solidFill>
                  </a:tcPr>
                </a:tc>
                <a:extLst>
                  <a:ext uri="{0D108BD9-81ED-4DB2-BD59-A6C34878D82A}">
                    <a16:rowId xmlns:a16="http://schemas.microsoft.com/office/drawing/2014/main" val="10001"/>
                  </a:ext>
                </a:extLst>
              </a:tr>
              <a:tr h="518040">
                <a:tc>
                  <a:txBody>
                    <a:bodyPr/>
                    <a:lstStyle/>
                    <a:p>
                      <a:pPr algn="ctr">
                        <a:lnSpc>
                          <a:spcPct val="100000"/>
                        </a:lnSpc>
                      </a:pPr>
                      <a:r>
                        <a:rPr lang="zh-TW" altLang="en-US" sz="1400" b="0" strike="noStrike" spc="-1" dirty="0">
                          <a:latin typeface="Arial"/>
                        </a:rPr>
                        <a:t>許先生</a:t>
                      </a:r>
                      <a:endParaRPr lang="en-US" sz="1400" b="0" strike="noStrike" spc="-1" dirty="0">
                        <a:latin typeface="Arial"/>
                      </a:endParaRPr>
                    </a:p>
                  </a:txBody>
                  <a:tcPr>
                    <a:lnL w="12240">
                      <a:solidFill>
                        <a:srgbClr val="8064A2"/>
                      </a:solidFill>
                    </a:lnL>
                    <a:lnR w="12240" cap="flat" cmpd="sng" algn="ctr">
                      <a:solidFill>
                        <a:srgbClr val="8064A2"/>
                      </a:solidFill>
                      <a:prstDash val="solid"/>
                      <a:round/>
                      <a:headEnd type="none" w="med" len="med"/>
                      <a:tailEnd type="none" w="med" len="med"/>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strike="noStrike" spc="-1" dirty="0">
                          <a:solidFill>
                            <a:srgbClr val="000000"/>
                          </a:solidFill>
                          <a:latin typeface="Calibri"/>
                        </a:rPr>
                        <a:t>(07)332-7259#21 </a:t>
                      </a:r>
                      <a:endParaRPr lang="en-US" altLang="zh-TW" sz="1600" b="0" strike="noStrike" spc="-1" dirty="0">
                        <a:latin typeface="+mn-lt"/>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a16="http://schemas.microsoft.com/office/drawing/2014/main" val="10002"/>
                  </a:ext>
                </a:extLst>
              </a:tr>
            </a:tbl>
          </a:graphicData>
        </a:graphic>
      </p:graphicFrame>
      <p:grpSp>
        <p:nvGrpSpPr>
          <p:cNvPr id="430" name="Group 5"/>
          <p:cNvGrpSpPr/>
          <p:nvPr/>
        </p:nvGrpSpPr>
        <p:grpSpPr>
          <a:xfrm>
            <a:off x="1651680" y="1388520"/>
            <a:ext cx="1874160" cy="4615560"/>
            <a:chOff x="1651680" y="1388520"/>
            <a:chExt cx="1874160" cy="4615560"/>
          </a:xfrm>
        </p:grpSpPr>
        <p:sp>
          <p:nvSpPr>
            <p:cNvPr id="431" name="CustomShape 6"/>
            <p:cNvSpPr/>
            <p:nvPr/>
          </p:nvSpPr>
          <p:spPr>
            <a:xfrm rot="5400000">
              <a:off x="1599120" y="2103480"/>
              <a:ext cx="157104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sp>
          <p:nvSpPr>
            <p:cNvPr id="432" name="CustomShape 7"/>
            <p:cNvSpPr/>
            <p:nvPr/>
          </p:nvSpPr>
          <p:spPr>
            <a:xfrm rot="5400000">
              <a:off x="1777680" y="3345120"/>
              <a:ext cx="121392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grpSp>
          <p:nvGrpSpPr>
            <p:cNvPr id="433" name="Group 8"/>
            <p:cNvGrpSpPr/>
            <p:nvPr/>
          </p:nvGrpSpPr>
          <p:grpSpPr>
            <a:xfrm>
              <a:off x="1953720" y="2540880"/>
              <a:ext cx="1572120" cy="943200"/>
              <a:chOff x="1953720" y="2540880"/>
              <a:chExt cx="1572120" cy="943200"/>
            </a:xfrm>
          </p:grpSpPr>
          <p:sp>
            <p:nvSpPr>
              <p:cNvPr id="434" name="CustomShape 9"/>
              <p:cNvSpPr/>
              <p:nvPr/>
            </p:nvSpPr>
            <p:spPr>
              <a:xfrm>
                <a:off x="1953720" y="2540880"/>
                <a:ext cx="1572120" cy="94320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35" name="CustomShape 10"/>
              <p:cNvSpPr/>
              <p:nvPr/>
            </p:nvSpPr>
            <p:spPr>
              <a:xfrm>
                <a:off x="1981440" y="2568240"/>
                <a:ext cx="1516680" cy="88776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本公司</a:t>
                </a:r>
                <a:endParaRPr lang="en-US" sz="1600" b="0" strike="noStrike" spc="-1">
                  <a:latin typeface="Arial"/>
                </a:endParaRPr>
              </a:p>
              <a:p>
                <a:pPr algn="ctr">
                  <a:lnSpc>
                    <a:spcPct val="90000"/>
                  </a:lnSpc>
                  <a:spcAft>
                    <a:spcPts val="561"/>
                  </a:spcAft>
                </a:pPr>
                <a:r>
                  <a:rPr lang="en-US" sz="1600" b="1" strike="noStrike" spc="-1">
                    <a:solidFill>
                      <a:srgbClr val="0000FF"/>
                    </a:solidFill>
                    <a:latin typeface="微軟正黑體"/>
                    <a:ea typeface="微軟正黑體"/>
                  </a:rPr>
                  <a:t>發現要保資料錯誤</a:t>
                </a:r>
                <a:endParaRPr lang="en-US" sz="1600" b="0" strike="noStrike" spc="-1">
                  <a:latin typeface="Arial"/>
                </a:endParaRPr>
              </a:p>
            </p:txBody>
          </p:sp>
        </p:grpSp>
        <p:sp>
          <p:nvSpPr>
            <p:cNvPr id="436" name="CustomShape 11"/>
            <p:cNvSpPr/>
            <p:nvPr/>
          </p:nvSpPr>
          <p:spPr>
            <a:xfrm rot="5400000">
              <a:off x="1774080" y="4561560"/>
              <a:ext cx="122076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grpSp>
          <p:nvGrpSpPr>
            <p:cNvPr id="437" name="Group 12"/>
            <p:cNvGrpSpPr/>
            <p:nvPr/>
          </p:nvGrpSpPr>
          <p:grpSpPr>
            <a:xfrm>
              <a:off x="1953720" y="3764880"/>
              <a:ext cx="1572120" cy="943200"/>
              <a:chOff x="1953720" y="3764880"/>
              <a:chExt cx="1572120" cy="943200"/>
            </a:xfrm>
          </p:grpSpPr>
          <p:sp>
            <p:nvSpPr>
              <p:cNvPr id="438" name="CustomShape 13"/>
              <p:cNvSpPr/>
              <p:nvPr/>
            </p:nvSpPr>
            <p:spPr>
              <a:xfrm>
                <a:off x="1953720" y="3764880"/>
                <a:ext cx="1572120" cy="94320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39" name="CustomShape 14"/>
              <p:cNvSpPr/>
              <p:nvPr/>
            </p:nvSpPr>
            <p:spPr>
              <a:xfrm>
                <a:off x="1981440" y="3792600"/>
                <a:ext cx="1516680" cy="88776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回報並致電確認狀況</a:t>
                </a:r>
                <a:endParaRPr lang="en-US" sz="1600" b="0" strike="noStrike" spc="-1">
                  <a:latin typeface="Arial"/>
                </a:endParaRPr>
              </a:p>
            </p:txBody>
          </p:sp>
        </p:grpSp>
        <p:grpSp>
          <p:nvGrpSpPr>
            <p:cNvPr id="440" name="Group 15"/>
            <p:cNvGrpSpPr/>
            <p:nvPr/>
          </p:nvGrpSpPr>
          <p:grpSpPr>
            <a:xfrm>
              <a:off x="1953720" y="4931640"/>
              <a:ext cx="1572120" cy="1072440"/>
              <a:chOff x="1953720" y="4931640"/>
              <a:chExt cx="1572120" cy="1072440"/>
            </a:xfrm>
          </p:grpSpPr>
          <p:sp>
            <p:nvSpPr>
              <p:cNvPr id="441" name="CustomShape 16"/>
              <p:cNvSpPr/>
              <p:nvPr/>
            </p:nvSpPr>
            <p:spPr>
              <a:xfrm>
                <a:off x="1953720" y="4931640"/>
                <a:ext cx="1572120" cy="107244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42" name="CustomShape 17"/>
              <p:cNvSpPr/>
              <p:nvPr/>
            </p:nvSpPr>
            <p:spPr>
              <a:xfrm>
                <a:off x="1985040" y="4962960"/>
                <a:ext cx="1509120" cy="100944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由操作者或系統端作廢該保單</a:t>
                </a:r>
                <a:endParaRPr lang="en-US" sz="1600" b="0" strike="noStrike" spc="-1">
                  <a:latin typeface="Arial"/>
                </a:endParaRPr>
              </a:p>
            </p:txBody>
          </p:sp>
        </p:grpSp>
        <p:sp>
          <p:nvSpPr>
            <p:cNvPr id="443" name="CustomShape 18"/>
            <p:cNvSpPr/>
            <p:nvPr/>
          </p:nvSpPr>
          <p:spPr>
            <a:xfrm rot="10800000">
              <a:off x="1651680" y="5243400"/>
              <a:ext cx="272160" cy="287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txBody>
            <a:bodyPr/>
            <a:lstStyle/>
            <a:p>
              <a:endParaRPr lang="zh-TW" altLang="en-US"/>
            </a:p>
          </p:txBody>
        </p:sp>
        <p:grpSp>
          <p:nvGrpSpPr>
            <p:cNvPr id="444" name="Group 19"/>
            <p:cNvGrpSpPr/>
            <p:nvPr/>
          </p:nvGrpSpPr>
          <p:grpSpPr>
            <a:xfrm>
              <a:off x="0" y="0"/>
              <a:ext cx="360000" cy="360000"/>
              <a:chOff x="0" y="0"/>
              <a:chExt cx="360000" cy="360000"/>
            </a:xfrm>
          </p:grpSpPr>
        </p:grpSp>
      </p:grpSp>
      <p:graphicFrame>
        <p:nvGraphicFramePr>
          <p:cNvPr id="23" name="資料庫圖表 22"/>
          <p:cNvGraphicFramePr/>
          <p:nvPr>
            <p:extLst>
              <p:ext uri="{D42A27DB-BD31-4B8C-83A1-F6EECF244321}">
                <p14:modId xmlns:p14="http://schemas.microsoft.com/office/powerpoint/2010/main" val="2650682653"/>
              </p:ext>
            </p:extLst>
          </p:nvPr>
        </p:nvGraphicFramePr>
        <p:xfrm>
          <a:off x="192086" y="900454"/>
          <a:ext cx="5760640" cy="674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2119096" y="152843"/>
            <a:ext cx="5693040" cy="63900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48" name="CustomShape 2"/>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步驟一</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進行保單作廢</a:t>
            </a:r>
            <a:endParaRPr lang="en-US" sz="1400" b="0" strike="noStrike" spc="-1">
              <a:latin typeface="Arial"/>
            </a:endParaRPr>
          </a:p>
        </p:txBody>
      </p:sp>
      <p:sp>
        <p:nvSpPr>
          <p:cNvPr id="449" name="CustomShape 3"/>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若需重新投保，請點選</a:t>
            </a:r>
            <a:r>
              <a:rPr lang="en-US" sz="1600" b="1" strike="noStrike" spc="-1">
                <a:solidFill>
                  <a:srgbClr val="92D050"/>
                </a:solidFill>
                <a:latin typeface="微軟正黑體"/>
                <a:ea typeface="微軟正黑體"/>
              </a:rPr>
              <a:t>『繳費證明上傳/退保及作廢申請』</a:t>
            </a:r>
            <a:r>
              <a:rPr lang="en-US" sz="1400" b="1" strike="noStrike" spc="-1">
                <a:solidFill>
                  <a:srgbClr val="FFFFFF"/>
                </a:solidFill>
                <a:latin typeface="微軟正黑體"/>
                <a:ea typeface="微軟正黑體"/>
              </a:rPr>
              <a:t>並找出所投保之保單。</a:t>
            </a:r>
            <a:endParaRPr lang="en-US" sz="1400" b="0" strike="noStrike" spc="-1">
              <a:latin typeface="Arial"/>
            </a:endParaRPr>
          </a:p>
        </p:txBody>
      </p:sp>
      <p:pic>
        <p:nvPicPr>
          <p:cNvPr id="450" name="圖片 8"/>
          <p:cNvPicPr/>
          <p:nvPr/>
        </p:nvPicPr>
        <p:blipFill>
          <a:blip r:embed="rId2"/>
          <a:srcRect b="5879"/>
          <a:stretch/>
        </p:blipFill>
        <p:spPr>
          <a:xfrm>
            <a:off x="11160" y="2349000"/>
            <a:ext cx="9143640" cy="2304000"/>
          </a:xfrm>
          <a:prstGeom prst="rect">
            <a:avLst/>
          </a:prstGeom>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圖片 7"/>
          <p:cNvPicPr/>
          <p:nvPr/>
        </p:nvPicPr>
        <p:blipFill>
          <a:blip r:embed="rId2"/>
          <a:srcRect b="3578"/>
          <a:stretch/>
        </p:blipFill>
        <p:spPr>
          <a:xfrm>
            <a:off x="116280" y="2061000"/>
            <a:ext cx="8843400" cy="1944000"/>
          </a:xfrm>
          <a:prstGeom prst="rect">
            <a:avLst/>
          </a:prstGeom>
          <a:ln>
            <a:noFill/>
          </a:ln>
        </p:spPr>
      </p:pic>
      <p:sp>
        <p:nvSpPr>
          <p:cNvPr id="454"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步驟二</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進入作廢頁面</a:t>
            </a:r>
            <a:endParaRPr lang="en-US" sz="1400" b="0" strike="noStrike" spc="-1">
              <a:latin typeface="Arial"/>
            </a:endParaRPr>
          </a:p>
        </p:txBody>
      </p:sp>
      <p:sp>
        <p:nvSpPr>
          <p:cNvPr id="455"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將欲作廢之保單點選</a:t>
            </a:r>
            <a:r>
              <a:rPr lang="en-US" sz="1600" b="1" strike="noStrike" spc="-1">
                <a:solidFill>
                  <a:srgbClr val="92D050"/>
                </a:solidFill>
                <a:latin typeface="微軟正黑體"/>
                <a:ea typeface="微軟正黑體"/>
              </a:rPr>
              <a:t>『編輯』</a:t>
            </a:r>
            <a:r>
              <a:rPr lang="en-US" sz="1400" b="1" strike="noStrike" spc="-1">
                <a:solidFill>
                  <a:srgbClr val="FFFFFF"/>
                </a:solidFill>
                <a:latin typeface="微軟正黑體"/>
                <a:ea typeface="微軟正黑體"/>
              </a:rPr>
              <a:t>進入保單頁面。</a:t>
            </a:r>
            <a:endParaRPr lang="en-US" sz="1400" b="0" strike="noStrike" spc="-1">
              <a:latin typeface="Arial"/>
            </a:endParaRPr>
          </a:p>
        </p:txBody>
      </p:sp>
      <p:sp>
        <p:nvSpPr>
          <p:cNvPr id="456" name="CustomShape 3"/>
          <p:cNvSpPr/>
          <p:nvPr/>
        </p:nvSpPr>
        <p:spPr>
          <a:xfrm>
            <a:off x="2007000" y="217571"/>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圖片 7"/>
          <p:cNvPicPr/>
          <p:nvPr/>
        </p:nvPicPr>
        <p:blipFill>
          <a:blip r:embed="rId2"/>
          <a:stretch/>
        </p:blipFill>
        <p:spPr>
          <a:xfrm>
            <a:off x="79920" y="1710000"/>
            <a:ext cx="8956080" cy="4014000"/>
          </a:xfrm>
          <a:prstGeom prst="rect">
            <a:avLst/>
          </a:prstGeom>
          <a:ln>
            <a:noFill/>
          </a:ln>
        </p:spPr>
      </p:pic>
      <p:sp>
        <p:nvSpPr>
          <p:cNvPr id="460"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保單作廢</a:t>
            </a:r>
            <a:endParaRPr lang="en-US" sz="1400" b="0" strike="noStrike" spc="-1">
              <a:latin typeface="Arial"/>
            </a:endParaRPr>
          </a:p>
        </p:txBody>
      </p:sp>
      <p:sp>
        <p:nvSpPr>
          <p:cNvPr id="461"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勾選「保單作廢」選項。</a:t>
            </a:r>
            <a:endParaRPr lang="en-US" sz="1400" b="0" strike="noStrike" spc="-1">
              <a:latin typeface="Arial"/>
            </a:endParaRPr>
          </a:p>
        </p:txBody>
      </p:sp>
      <p:sp>
        <p:nvSpPr>
          <p:cNvPr id="462" name="CustomShape 3"/>
          <p:cNvSpPr/>
          <p:nvPr/>
        </p:nvSpPr>
        <p:spPr>
          <a:xfrm>
            <a:off x="2007000" y="19260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3150720" y="8427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08" name="CustomShape 2"/>
          <p:cNvSpPr/>
          <p:nvPr/>
        </p:nvSpPr>
        <p:spPr>
          <a:xfrm>
            <a:off x="467640" y="1599120"/>
            <a:ext cx="8135640" cy="402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身故保險金或喪葬費用保險金的給付：</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被保險人於本契約有效期間內遭受契約約定的意外傷害事故，自意外傷害事故發生之日起一百八十日以內</a:t>
            </a:r>
            <a:r>
              <a:rPr lang="en-US" sz="1800" b="1" strike="noStrike" spc="-1">
                <a:solidFill>
                  <a:srgbClr val="FF0000"/>
                </a:solidFill>
                <a:latin typeface="微軟正黑體"/>
                <a:ea typeface="微軟正黑體"/>
              </a:rPr>
              <a:t>死亡者</a:t>
            </a:r>
            <a:r>
              <a:rPr lang="en-US" sz="1800" b="1" strike="noStrike" spc="-1">
                <a:solidFill>
                  <a:srgbClr val="000000"/>
                </a:solidFill>
                <a:latin typeface="微軟正黑體"/>
                <a:ea typeface="微軟正黑體"/>
              </a:rPr>
              <a:t>，本公司按該被保險人保險金額給付身故保險金。</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但超過一百八十日死亡者，受益人若能證明被保險人之死亡與該意外傷害事故具有因果關係者，不在此限。</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失能保險金：</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被保險人於本契約有效期間內遭受契約約定的意外傷害事故，自意外傷害事故發生之日起一百八十日以內致成</a:t>
            </a:r>
            <a:r>
              <a:rPr lang="en-US" sz="1800" b="1" strike="noStrike" spc="-1">
                <a:solidFill>
                  <a:srgbClr val="FF0000"/>
                </a:solidFill>
                <a:latin typeface="微軟正黑體"/>
                <a:ea typeface="微軟正黑體"/>
              </a:rPr>
              <a:t>附表所列失能程度之一者</a:t>
            </a:r>
            <a:r>
              <a:rPr lang="en-US" sz="1800" b="1" strike="noStrike" spc="-1">
                <a:solidFill>
                  <a:srgbClr val="000000"/>
                </a:solidFill>
                <a:latin typeface="微軟正黑體"/>
                <a:ea typeface="微軟正黑體"/>
              </a:rPr>
              <a:t>，本公司給付失能保險金，其</a:t>
            </a:r>
            <a:r>
              <a:rPr lang="en-US" sz="1800" b="1" strike="noStrike" spc="-1">
                <a:solidFill>
                  <a:srgbClr val="FF0000"/>
                </a:solidFill>
                <a:latin typeface="微軟正黑體"/>
                <a:ea typeface="微軟正黑體"/>
              </a:rPr>
              <a:t>金額按該表所列之給付比例計算</a:t>
            </a:r>
            <a:r>
              <a:rPr lang="en-US" sz="1800" b="1" strike="noStrike" spc="-1">
                <a:solidFill>
                  <a:srgbClr val="000000"/>
                </a:solidFill>
                <a:latin typeface="微軟正黑體"/>
                <a:ea typeface="微軟正黑體"/>
              </a:rPr>
              <a:t>。</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但超過一百八十日致成失能者，受益人若能證明被保險人之失能與該意外傷害事故具有因果關係者，不在此限。</a:t>
            </a:r>
            <a:endParaRPr lang="en-US" sz="1800" b="0" strike="noStrike" spc="-1">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圖片 7"/>
          <p:cNvPicPr/>
          <p:nvPr/>
        </p:nvPicPr>
        <p:blipFill>
          <a:blip r:embed="rId2"/>
          <a:stretch/>
        </p:blipFill>
        <p:spPr>
          <a:xfrm>
            <a:off x="60120" y="1648800"/>
            <a:ext cx="4739040" cy="4516200"/>
          </a:xfrm>
          <a:prstGeom prst="rect">
            <a:avLst/>
          </a:prstGeom>
          <a:ln>
            <a:solidFill>
              <a:schemeClr val="tx1"/>
            </a:solidFill>
          </a:ln>
        </p:spPr>
      </p:pic>
      <p:sp>
        <p:nvSpPr>
          <p:cNvPr id="466" name="CustomShape 1"/>
          <p:cNvSpPr/>
          <p:nvPr/>
        </p:nvSpPr>
        <p:spPr>
          <a:xfrm>
            <a:off x="179640" y="98064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作廢保單確認</a:t>
            </a:r>
            <a:endParaRPr lang="en-US" sz="1400" b="0" strike="noStrike" spc="-1">
              <a:latin typeface="Arial"/>
            </a:endParaRPr>
          </a:p>
        </p:txBody>
      </p:sp>
      <p:sp>
        <p:nvSpPr>
          <p:cNvPr id="467"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點選右下角</a:t>
            </a:r>
            <a:r>
              <a:rPr lang="en-US" sz="1600" b="1" strike="noStrike" spc="-1">
                <a:solidFill>
                  <a:srgbClr val="92D050"/>
                </a:solidFill>
                <a:latin typeface="微軟正黑體"/>
                <a:ea typeface="微軟正黑體"/>
              </a:rPr>
              <a:t>『存檔』</a:t>
            </a:r>
            <a:r>
              <a:rPr lang="en-US" sz="1400" b="1" strike="noStrike" spc="-1">
                <a:solidFill>
                  <a:srgbClr val="FFFFFF"/>
                </a:solidFill>
                <a:latin typeface="微軟正黑體"/>
                <a:ea typeface="微軟正黑體"/>
              </a:rPr>
              <a:t>，即出現提示說明。</a:t>
            </a:r>
            <a:endParaRPr lang="en-US" sz="1400" b="0" strike="noStrike" spc="-1">
              <a:latin typeface="Arial"/>
            </a:endParaRPr>
          </a:p>
        </p:txBody>
      </p:sp>
      <p:sp>
        <p:nvSpPr>
          <p:cNvPr id="468" name="CustomShape 3"/>
          <p:cNvSpPr/>
          <p:nvPr/>
        </p:nvSpPr>
        <p:spPr>
          <a:xfrm>
            <a:off x="4823640" y="3311640"/>
            <a:ext cx="229320" cy="49428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469" name="CustomShape 4"/>
          <p:cNvSpPr/>
          <p:nvPr/>
        </p:nvSpPr>
        <p:spPr>
          <a:xfrm>
            <a:off x="1952640" y="10476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pic>
        <p:nvPicPr>
          <p:cNvPr id="470" name="圖片 9"/>
          <p:cNvPicPr/>
          <p:nvPr/>
        </p:nvPicPr>
        <p:blipFill>
          <a:blip r:embed="rId3"/>
          <a:stretch/>
        </p:blipFill>
        <p:spPr>
          <a:xfrm>
            <a:off x="5111280" y="2853000"/>
            <a:ext cx="3673800" cy="1656000"/>
          </a:xfrm>
          <a:prstGeom prst="rect">
            <a:avLst/>
          </a:prstGeom>
          <a:ln>
            <a:solidFill>
              <a:schemeClr val="tx1"/>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確認保單狀況</a:t>
            </a:r>
            <a:endParaRPr lang="en-US" sz="1400" b="0" strike="noStrike" spc="-1">
              <a:latin typeface="Arial"/>
            </a:endParaRPr>
          </a:p>
        </p:txBody>
      </p:sp>
      <p:sp>
        <p:nvSpPr>
          <p:cNvPr id="474" name="CustomShape 2"/>
          <p:cNvSpPr/>
          <p:nvPr/>
        </p:nvSpPr>
        <p:spPr>
          <a:xfrm>
            <a:off x="1907640" y="980640"/>
            <a:ext cx="7015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點選退保作業，若系統已勾選『保單作廢』欄位，表示已取消保單成功，即可重新投保。</a:t>
            </a:r>
            <a:endParaRPr lang="en-US" sz="1400" b="0" strike="noStrike" spc="-1">
              <a:latin typeface="Arial"/>
            </a:endParaRPr>
          </a:p>
        </p:txBody>
      </p:sp>
      <p:pic>
        <p:nvPicPr>
          <p:cNvPr id="475" name="圖片 10"/>
          <p:cNvPicPr/>
          <p:nvPr/>
        </p:nvPicPr>
        <p:blipFill>
          <a:blip r:embed="rId2"/>
          <a:srcRect b="3697"/>
          <a:stretch/>
        </p:blipFill>
        <p:spPr>
          <a:xfrm>
            <a:off x="251640" y="2061000"/>
            <a:ext cx="8357400" cy="1872000"/>
          </a:xfrm>
          <a:prstGeom prst="rect">
            <a:avLst/>
          </a:prstGeom>
          <a:ln>
            <a:noFill/>
          </a:ln>
        </p:spPr>
      </p:pic>
      <p:sp>
        <p:nvSpPr>
          <p:cNvPr id="476" name="CustomShape 3"/>
          <p:cNvSpPr/>
          <p:nvPr/>
        </p:nvSpPr>
        <p:spPr>
          <a:xfrm>
            <a:off x="1766880" y="21757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1007640" y="2575080"/>
            <a:ext cx="7128360" cy="16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退保流程</a:t>
            </a:r>
            <a:endParaRPr lang="en-US" sz="10500" b="0" strike="noStrike" spc="-1">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1760400" y="17496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a:solidFill>
                  <a:srgbClr val="000000"/>
                </a:solidFill>
                <a:latin typeface="微軟正黑體"/>
                <a:ea typeface="微軟正黑體"/>
              </a:rPr>
              <a:t>退保作業</a:t>
            </a:r>
            <a:endParaRPr lang="en-US" sz="3600" b="0" strike="noStrike" spc="-1">
              <a:latin typeface="Arial"/>
            </a:endParaRPr>
          </a:p>
        </p:txBody>
      </p:sp>
      <p:sp>
        <p:nvSpPr>
          <p:cNvPr id="483" name="CustomShape 2"/>
          <p:cNvSpPr/>
          <p:nvPr/>
        </p:nvSpPr>
        <p:spPr>
          <a:xfrm>
            <a:off x="79920" y="743760"/>
            <a:ext cx="888408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solidFill>
                  <a:srgbClr val="FF0000"/>
                </a:solidFill>
                <a:latin typeface="微軟正黑體"/>
                <a:ea typeface="微軟正黑體"/>
              </a:rPr>
              <a:t>請來電詳細討論退保的細節，因退保實際狀況更加複雜</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1.退保同時增加同等人數學生</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2.投保名冊尚未完成作業的退保</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3.投保名冊作業完畢後的退保(</a:t>
            </a:r>
            <a:r>
              <a:rPr lang="en-US" sz="2800" b="1" strike="noStrike" spc="-1" dirty="0" err="1">
                <a:solidFill>
                  <a:srgbClr val="FF0000"/>
                </a:solidFill>
                <a:latin typeface="微軟正黑體"/>
                <a:ea typeface="微軟正黑體"/>
              </a:rPr>
              <a:t>已繳費、未繳費情形</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4.非退保而是異動期間</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5.關帳與計畫案期限有關的退保</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a:t>
            </a:r>
            <a:r>
              <a:rPr lang="en-US" sz="2800" b="1" strike="noStrike" spc="-1" dirty="0" err="1">
                <a:solidFill>
                  <a:srgbClr val="FF0000"/>
                </a:solidFill>
                <a:latin typeface="微軟正黑體"/>
                <a:ea typeface="微軟正黑體"/>
              </a:rPr>
              <a:t>等等</a:t>
            </a:r>
            <a:endParaRPr lang="en-US" sz="2800" b="0" strike="noStrike" spc="-1" dirty="0">
              <a:latin typeface="Arial"/>
            </a:endParaRPr>
          </a:p>
          <a:p>
            <a:pPr>
              <a:lnSpc>
                <a:spcPct val="100000"/>
              </a:lnSpc>
            </a:pPr>
            <a:r>
              <a:rPr lang="zh-TW" altLang="en-US" sz="2800" b="1" spc="-1" dirty="0">
                <a:solidFill>
                  <a:srgbClr val="FF0000"/>
                </a:solidFill>
                <a:latin typeface="微軟正黑體"/>
                <a:ea typeface="微軟正黑體"/>
              </a:rPr>
              <a:t>考量退保是少數，且牽涉專業程度較深</a:t>
            </a:r>
            <a:endParaRPr lang="en-US" altLang="zh-TW" sz="2800" b="1" spc="-1" dirty="0">
              <a:solidFill>
                <a:srgbClr val="FF0000"/>
              </a:solidFill>
              <a:latin typeface="微軟正黑體"/>
              <a:ea typeface="微軟正黑體"/>
            </a:endParaRPr>
          </a:p>
          <a:p>
            <a:pPr>
              <a:lnSpc>
                <a:spcPct val="100000"/>
              </a:lnSpc>
            </a:pPr>
            <a:r>
              <a:rPr lang="en-US" altLang="zh-TW" sz="2800" b="1" spc="-1" dirty="0">
                <a:solidFill>
                  <a:srgbClr val="FF0000"/>
                </a:solidFill>
                <a:latin typeface="微軟正黑體"/>
                <a:ea typeface="微軟正黑體"/>
              </a:rPr>
              <a:t>(</a:t>
            </a:r>
            <a:r>
              <a:rPr lang="zh-TW" altLang="en-US" sz="2800" b="1" spc="-1" dirty="0">
                <a:solidFill>
                  <a:srgbClr val="FF0000"/>
                </a:solidFill>
                <a:latin typeface="微軟正黑體"/>
                <a:ea typeface="微軟正黑體"/>
              </a:rPr>
              <a:t>對學校、新光核銷理解</a:t>
            </a:r>
            <a:r>
              <a:rPr lang="en-US" altLang="zh-TW" sz="2800" b="1" spc="-1" dirty="0">
                <a:solidFill>
                  <a:srgbClr val="FF0000"/>
                </a:solidFill>
                <a:latin typeface="微軟正黑體"/>
                <a:ea typeface="微軟正黑體"/>
              </a:rPr>
              <a:t>)</a:t>
            </a:r>
            <a:r>
              <a:rPr lang="zh-TW" altLang="en-US" sz="2800" b="1" spc="-1" dirty="0">
                <a:solidFill>
                  <a:srgbClr val="FF0000"/>
                </a:solidFill>
                <a:latin typeface="微軟正黑體"/>
                <a:ea typeface="微軟正黑體"/>
              </a:rPr>
              <a:t> 因此統一由洪先生處理</a:t>
            </a:r>
            <a:endParaRPr lang="en-US" sz="2800" b="1" spc="-1" dirty="0">
              <a:solidFill>
                <a:srgbClr val="FF0000"/>
              </a:solidFill>
              <a:latin typeface="微軟正黑體"/>
              <a:ea typeface="微軟正黑體"/>
            </a:endParaRPr>
          </a:p>
        </p:txBody>
      </p:sp>
      <p:graphicFrame>
        <p:nvGraphicFramePr>
          <p:cNvPr id="484" name="Table 3"/>
          <p:cNvGraphicFramePr/>
          <p:nvPr>
            <p:extLst>
              <p:ext uri="{D42A27DB-BD31-4B8C-83A1-F6EECF244321}">
                <p14:modId xmlns:p14="http://schemas.microsoft.com/office/powerpoint/2010/main" val="2631026923"/>
              </p:ext>
            </p:extLst>
          </p:nvPr>
        </p:nvGraphicFramePr>
        <p:xfrm>
          <a:off x="2864755" y="5230477"/>
          <a:ext cx="3314410" cy="963668"/>
        </p:xfrm>
        <a:graphic>
          <a:graphicData uri="http://schemas.openxmlformats.org/drawingml/2006/table">
            <a:tbl>
              <a:tblPr/>
              <a:tblGrid>
                <a:gridCol w="1325673">
                  <a:extLst>
                    <a:ext uri="{9D8B030D-6E8A-4147-A177-3AD203B41FA5}">
                      <a16:colId xmlns:a16="http://schemas.microsoft.com/office/drawing/2014/main" val="20000"/>
                    </a:ext>
                  </a:extLst>
                </a:gridCol>
                <a:gridCol w="1988737">
                  <a:extLst>
                    <a:ext uri="{9D8B030D-6E8A-4147-A177-3AD203B41FA5}">
                      <a16:colId xmlns:a16="http://schemas.microsoft.com/office/drawing/2014/main" val="20001"/>
                    </a:ext>
                  </a:extLst>
                </a:gridCol>
              </a:tblGrid>
              <a:tr h="370303">
                <a:tc>
                  <a:txBody>
                    <a:bodyPr/>
                    <a:lstStyle/>
                    <a:p>
                      <a:pPr algn="ctr">
                        <a:lnSpc>
                          <a:spcPct val="100000"/>
                        </a:lnSpc>
                      </a:pPr>
                      <a:r>
                        <a:rPr lang="en-US" sz="2000" b="1" strike="noStrike" spc="-1" dirty="0" err="1">
                          <a:solidFill>
                            <a:srgbClr val="000000"/>
                          </a:solidFill>
                          <a:latin typeface="標楷體"/>
                          <a:ea typeface="標楷體"/>
                        </a:rPr>
                        <a:t>承辦人</a:t>
                      </a:r>
                      <a:endParaRPr lang="en-US" sz="20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2400" b="1" strike="noStrike" spc="-1" dirty="0" err="1">
                          <a:solidFill>
                            <a:srgbClr val="000000"/>
                          </a:solidFill>
                          <a:latin typeface="標楷體"/>
                          <a:ea typeface="標楷體"/>
                        </a:rPr>
                        <a:t>聯絡電話</a:t>
                      </a:r>
                      <a:endParaRPr lang="en-US" sz="24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a16="http://schemas.microsoft.com/office/drawing/2014/main" val="10000"/>
                  </a:ext>
                </a:extLst>
              </a:tr>
              <a:tr h="506468">
                <a:tc>
                  <a:txBody>
                    <a:bodyPr/>
                    <a:lstStyle/>
                    <a:p>
                      <a:pPr algn="ctr">
                        <a:lnSpc>
                          <a:spcPct val="100000"/>
                        </a:lnSpc>
                      </a:pPr>
                      <a:r>
                        <a:rPr lang="en-US" sz="1800" b="1" strike="noStrike" spc="-1">
                          <a:solidFill>
                            <a:srgbClr val="000000"/>
                          </a:solidFill>
                          <a:latin typeface="Calibri"/>
                        </a:rPr>
                        <a:t>洪先生</a:t>
                      </a:r>
                      <a:endParaRPr lang="en-US" sz="1800" b="0" strike="noStrike" spc="-1">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algn="ctr">
                        <a:lnSpc>
                          <a:spcPct val="100000"/>
                        </a:lnSpc>
                      </a:pPr>
                      <a:r>
                        <a:rPr lang="en-US" sz="2000" b="1" strike="noStrike" spc="-1" dirty="0">
                          <a:solidFill>
                            <a:srgbClr val="000000"/>
                          </a:solidFill>
                          <a:latin typeface="Calibri"/>
                        </a:rPr>
                        <a:t>(07)332-7259#24 </a:t>
                      </a:r>
                      <a:endParaRPr lang="en-US" sz="20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2586408" y="697822"/>
            <a:ext cx="4288353" cy="707886"/>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退保保費計算方式</a:t>
            </a:r>
          </a:p>
        </p:txBody>
      </p:sp>
      <p:graphicFrame>
        <p:nvGraphicFramePr>
          <p:cNvPr id="4" name="表格 3"/>
          <p:cNvGraphicFramePr>
            <a:graphicFrameLocks noGrp="1"/>
          </p:cNvGraphicFramePr>
          <p:nvPr>
            <p:extLst>
              <p:ext uri="{D42A27DB-BD31-4B8C-83A1-F6EECF244321}">
                <p14:modId xmlns:p14="http://schemas.microsoft.com/office/powerpoint/2010/main" val="3668935336"/>
              </p:ext>
            </p:extLst>
          </p:nvPr>
        </p:nvGraphicFramePr>
        <p:xfrm>
          <a:off x="102684" y="1405566"/>
          <a:ext cx="2483719" cy="4710027"/>
        </p:xfrm>
        <a:graphic>
          <a:graphicData uri="http://schemas.openxmlformats.org/drawingml/2006/table">
            <a:tbl>
              <a:tblPr/>
              <a:tblGrid>
                <a:gridCol w="1188637">
                  <a:extLst>
                    <a:ext uri="{9D8B030D-6E8A-4147-A177-3AD203B41FA5}">
                      <a16:colId xmlns:a16="http://schemas.microsoft.com/office/drawing/2014/main" val="20000"/>
                    </a:ext>
                  </a:extLst>
                </a:gridCol>
                <a:gridCol w="1295082">
                  <a:extLst>
                    <a:ext uri="{9D8B030D-6E8A-4147-A177-3AD203B41FA5}">
                      <a16:colId xmlns:a16="http://schemas.microsoft.com/office/drawing/2014/main" val="20002"/>
                    </a:ext>
                  </a:extLst>
                </a:gridCol>
              </a:tblGrid>
              <a:tr h="337785">
                <a:tc>
                  <a:txBody>
                    <a:bodyPr/>
                    <a:lstStyle/>
                    <a:p>
                      <a:pPr algn="ctr" fontAlgn="ct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保險期間</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每人保險費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0"/>
                  </a:ext>
                </a:extLst>
              </a:tr>
              <a:tr h="344187">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1"/>
                  </a:ext>
                </a:extLst>
              </a:tr>
              <a:tr h="337785">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3"/>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5"/>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37785">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7"/>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9"/>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1"/>
                  </a:ext>
                </a:extLst>
              </a:tr>
              <a:tr h="0">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3"/>
                  </a:ext>
                </a:extLst>
              </a:tr>
            </a:tbl>
          </a:graphicData>
        </a:graphic>
      </p:graphicFrame>
      <p:grpSp>
        <p:nvGrpSpPr>
          <p:cNvPr id="15" name="群組 14">
            <a:extLst>
              <a:ext uri="{FF2B5EF4-FFF2-40B4-BE49-F238E27FC236}">
                <a16:creationId xmlns:a16="http://schemas.microsoft.com/office/drawing/2014/main" id="{DAE52F98-A42E-E3DD-4D15-364833182129}"/>
              </a:ext>
            </a:extLst>
          </p:cNvPr>
          <p:cNvGrpSpPr/>
          <p:nvPr/>
        </p:nvGrpSpPr>
        <p:grpSpPr>
          <a:xfrm>
            <a:off x="2910356" y="3364308"/>
            <a:ext cx="5982122" cy="792542"/>
            <a:chOff x="2910358" y="4966661"/>
            <a:chExt cx="4477668" cy="792542"/>
          </a:xfrm>
        </p:grpSpPr>
        <p:sp>
          <p:nvSpPr>
            <p:cNvPr id="2" name="箭號: 向右 1">
              <a:extLst>
                <a:ext uri="{FF2B5EF4-FFF2-40B4-BE49-F238E27FC236}">
                  <a16:creationId xmlns:a16="http://schemas.microsoft.com/office/drawing/2014/main" id="{8C127F5C-C3F1-7359-7BD4-1A0B58BCDA93}"/>
                </a:ext>
              </a:extLst>
            </p:cNvPr>
            <p:cNvSpPr/>
            <p:nvPr/>
          </p:nvSpPr>
          <p:spPr>
            <a:xfrm>
              <a:off x="2911168" y="5183139"/>
              <a:ext cx="4476858" cy="576064"/>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3200" dirty="0">
                <a:latin typeface="微軟正黑體" panose="020B0604030504040204" pitchFamily="34" charset="-120"/>
                <a:ea typeface="微軟正黑體" panose="020B0604030504040204" pitchFamily="34" charset="-120"/>
              </a:endParaRPr>
            </a:p>
          </p:txBody>
        </p:sp>
        <p:cxnSp>
          <p:nvCxnSpPr>
            <p:cNvPr id="3" name="直線接點 2">
              <a:extLst>
                <a:ext uri="{FF2B5EF4-FFF2-40B4-BE49-F238E27FC236}">
                  <a16:creationId xmlns:a16="http://schemas.microsoft.com/office/drawing/2014/main" id="{DCD37C21-86BA-0ABD-7A1C-58BED7A6372E}"/>
                </a:ext>
              </a:extLst>
            </p:cNvPr>
            <p:cNvCxnSpPr>
              <a:cxnSpLocks/>
            </p:cNvCxnSpPr>
            <p:nvPr/>
          </p:nvCxnSpPr>
          <p:spPr>
            <a:xfrm flipH="1" flipV="1">
              <a:off x="2910358" y="4966661"/>
              <a:ext cx="1"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0" name="文字方塊 9">
            <a:extLst>
              <a:ext uri="{FF2B5EF4-FFF2-40B4-BE49-F238E27FC236}">
                <a16:creationId xmlns:a16="http://schemas.microsoft.com/office/drawing/2014/main" id="{15B2110E-75EB-A4A0-211C-58083A530287}"/>
              </a:ext>
            </a:extLst>
          </p:cNvPr>
          <p:cNvSpPr txBox="1"/>
          <p:nvPr/>
        </p:nvSpPr>
        <p:spPr>
          <a:xfrm>
            <a:off x="2352133" y="3006537"/>
            <a:ext cx="1173022" cy="369332"/>
          </a:xfrm>
          <a:prstGeom prst="rect">
            <a:avLst/>
          </a:prstGeom>
          <a:noFill/>
        </p:spPr>
        <p:txBody>
          <a:bodyPr wrap="square" rtlCol="0">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生效日</a:t>
            </a:r>
          </a:p>
        </p:txBody>
      </p:sp>
      <p:sp>
        <p:nvSpPr>
          <p:cNvPr id="11" name="文字方塊 10">
            <a:extLst>
              <a:ext uri="{FF2B5EF4-FFF2-40B4-BE49-F238E27FC236}">
                <a16:creationId xmlns:a16="http://schemas.microsoft.com/office/drawing/2014/main" id="{E2870C45-8C76-7D10-986F-261E7D123A87}"/>
              </a:ext>
            </a:extLst>
          </p:cNvPr>
          <p:cNvSpPr txBox="1"/>
          <p:nvPr/>
        </p:nvSpPr>
        <p:spPr>
          <a:xfrm>
            <a:off x="2552609" y="1383586"/>
            <a:ext cx="6195855" cy="1200329"/>
          </a:xfrm>
          <a:prstGeom prst="rect">
            <a:avLst/>
          </a:prstGeom>
          <a:noFill/>
        </p:spPr>
        <p:txBody>
          <a:bodyPr wrap="square" rtlCol="0">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例：航運系舉行為期一年的實習計畫，其中有學生因故而被迫中斷實習，已實習期間為２個月又１０天。</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文字方塊 11">
            <a:extLst>
              <a:ext uri="{FF2B5EF4-FFF2-40B4-BE49-F238E27FC236}">
                <a16:creationId xmlns:a16="http://schemas.microsoft.com/office/drawing/2014/main" id="{FDFB157E-DC10-C9D2-69CF-3AE22C3DC778}"/>
              </a:ext>
            </a:extLst>
          </p:cNvPr>
          <p:cNvSpPr txBox="1"/>
          <p:nvPr/>
        </p:nvSpPr>
        <p:spPr>
          <a:xfrm>
            <a:off x="2394002" y="4137797"/>
            <a:ext cx="1033521"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16" name="直線接點 15">
            <a:extLst>
              <a:ext uri="{FF2B5EF4-FFF2-40B4-BE49-F238E27FC236}">
                <a16:creationId xmlns:a16="http://schemas.microsoft.com/office/drawing/2014/main" id="{62785F9A-B6E5-F4F5-4D8A-ECDA0C986ADB}"/>
              </a:ext>
            </a:extLst>
          </p:cNvPr>
          <p:cNvCxnSpPr>
            <a:cxnSpLocks/>
          </p:cNvCxnSpPr>
          <p:nvPr/>
        </p:nvCxnSpPr>
        <p:spPr>
          <a:xfrm flipV="1">
            <a:off x="8550492" y="3364308"/>
            <a:ext cx="0"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sp>
        <p:nvSpPr>
          <p:cNvPr id="17" name="文字方塊 16">
            <a:extLst>
              <a:ext uri="{FF2B5EF4-FFF2-40B4-BE49-F238E27FC236}">
                <a16:creationId xmlns:a16="http://schemas.microsoft.com/office/drawing/2014/main" id="{9DBDC270-7893-8584-AC5D-C72F8BF91CAB}"/>
              </a:ext>
            </a:extLst>
          </p:cNvPr>
          <p:cNvSpPr txBox="1"/>
          <p:nvPr/>
        </p:nvSpPr>
        <p:spPr>
          <a:xfrm>
            <a:off x="7889189" y="4147324"/>
            <a:ext cx="1152127"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１２</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18" name="直線接點 17">
            <a:extLst>
              <a:ext uri="{FF2B5EF4-FFF2-40B4-BE49-F238E27FC236}">
                <a16:creationId xmlns:a16="http://schemas.microsoft.com/office/drawing/2014/main" id="{CB5CA933-AA9B-0064-0D71-B336FC96796F}"/>
              </a:ext>
            </a:extLst>
          </p:cNvPr>
          <p:cNvCxnSpPr>
            <a:cxnSpLocks/>
          </p:cNvCxnSpPr>
          <p:nvPr/>
        </p:nvCxnSpPr>
        <p:spPr>
          <a:xfrm flipV="1">
            <a:off x="4931432" y="3357208"/>
            <a:ext cx="0"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sp>
        <p:nvSpPr>
          <p:cNvPr id="21" name="文字方塊 20">
            <a:extLst>
              <a:ext uri="{FF2B5EF4-FFF2-40B4-BE49-F238E27FC236}">
                <a16:creationId xmlns:a16="http://schemas.microsoft.com/office/drawing/2014/main" id="{A6BE16E4-11DB-6579-ECAA-27D60A982CE8}"/>
              </a:ext>
            </a:extLst>
          </p:cNvPr>
          <p:cNvSpPr txBox="1"/>
          <p:nvPr/>
        </p:nvSpPr>
        <p:spPr>
          <a:xfrm>
            <a:off x="4414671" y="4129106"/>
            <a:ext cx="1033521"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４</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23" name="直線接點 22">
            <a:extLst>
              <a:ext uri="{FF2B5EF4-FFF2-40B4-BE49-F238E27FC236}">
                <a16:creationId xmlns:a16="http://schemas.microsoft.com/office/drawing/2014/main" id="{0B66208B-3134-6483-6148-A57BD491B6D6}"/>
              </a:ext>
            </a:extLst>
          </p:cNvPr>
          <p:cNvCxnSpPr>
            <a:cxnSpLocks/>
          </p:cNvCxnSpPr>
          <p:nvPr/>
        </p:nvCxnSpPr>
        <p:spPr>
          <a:xfrm flipV="1">
            <a:off x="4145150" y="3580786"/>
            <a:ext cx="0" cy="456178"/>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
        <p:nvSpPr>
          <p:cNvPr id="25" name="文字方塊 24">
            <a:extLst>
              <a:ext uri="{FF2B5EF4-FFF2-40B4-BE49-F238E27FC236}">
                <a16:creationId xmlns:a16="http://schemas.microsoft.com/office/drawing/2014/main" id="{C17192C4-B206-58D4-3436-2FD37E9C6FAE}"/>
              </a:ext>
            </a:extLst>
          </p:cNvPr>
          <p:cNvSpPr txBox="1"/>
          <p:nvPr/>
        </p:nvSpPr>
        <p:spPr>
          <a:xfrm>
            <a:off x="3556040" y="3201758"/>
            <a:ext cx="1173022" cy="369332"/>
          </a:xfrm>
          <a:prstGeom prst="rect">
            <a:avLst/>
          </a:prstGeom>
          <a:noFill/>
        </p:spPr>
        <p:txBody>
          <a:bodyPr wrap="square" rtlCol="0">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退保日</a:t>
            </a:r>
          </a:p>
        </p:txBody>
      </p:sp>
      <p:sp>
        <p:nvSpPr>
          <p:cNvPr id="26" name="文字方塊 25">
            <a:extLst>
              <a:ext uri="{FF2B5EF4-FFF2-40B4-BE49-F238E27FC236}">
                <a16:creationId xmlns:a16="http://schemas.microsoft.com/office/drawing/2014/main" id="{B95F216E-043A-53A4-90D8-F2AC940DC831}"/>
              </a:ext>
            </a:extLst>
          </p:cNvPr>
          <p:cNvSpPr txBox="1"/>
          <p:nvPr/>
        </p:nvSpPr>
        <p:spPr>
          <a:xfrm>
            <a:off x="3702377" y="4119410"/>
            <a:ext cx="880347"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向右箭號 6">
            <a:extLst>
              <a:ext uri="{FF2B5EF4-FFF2-40B4-BE49-F238E27FC236}">
                <a16:creationId xmlns:a16="http://schemas.microsoft.com/office/drawing/2014/main" id="{C6C1B31B-4A38-5E40-8404-700B9945FB8C}"/>
              </a:ext>
            </a:extLst>
          </p:cNvPr>
          <p:cNvSpPr/>
          <p:nvPr/>
        </p:nvSpPr>
        <p:spPr>
          <a:xfrm rot="5400000">
            <a:off x="2683945" y="4571346"/>
            <a:ext cx="532936" cy="494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向右箭號 6">
            <a:extLst>
              <a:ext uri="{FF2B5EF4-FFF2-40B4-BE49-F238E27FC236}">
                <a16:creationId xmlns:a16="http://schemas.microsoft.com/office/drawing/2014/main" id="{3F7A217B-C505-5CEC-FBB8-E2E26B434294}"/>
              </a:ext>
            </a:extLst>
          </p:cNvPr>
          <p:cNvSpPr/>
          <p:nvPr/>
        </p:nvSpPr>
        <p:spPr>
          <a:xfrm rot="5400000">
            <a:off x="4664963" y="4555788"/>
            <a:ext cx="532936" cy="494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文字方塊 28">
            <a:extLst>
              <a:ext uri="{FF2B5EF4-FFF2-40B4-BE49-F238E27FC236}">
                <a16:creationId xmlns:a16="http://schemas.microsoft.com/office/drawing/2014/main" id="{1F401B55-749F-EF9F-65DE-304E4FEDA26A}"/>
              </a:ext>
            </a:extLst>
          </p:cNvPr>
          <p:cNvSpPr txBox="1"/>
          <p:nvPr/>
        </p:nvSpPr>
        <p:spPr>
          <a:xfrm>
            <a:off x="2327413" y="5088343"/>
            <a:ext cx="1474564" cy="523220"/>
          </a:xfrm>
          <a:prstGeom prst="rect">
            <a:avLst/>
          </a:prstGeom>
          <a:noFill/>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６</a:t>
            </a: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00</a:t>
            </a:r>
          </a:p>
        </p:txBody>
      </p:sp>
      <p:sp>
        <p:nvSpPr>
          <p:cNvPr id="30" name="文字方塊 29">
            <a:extLst>
              <a:ext uri="{FF2B5EF4-FFF2-40B4-BE49-F238E27FC236}">
                <a16:creationId xmlns:a16="http://schemas.microsoft.com/office/drawing/2014/main" id="{34C541BA-7AB4-4B1E-7543-5CFC5B56B267}"/>
              </a:ext>
            </a:extLst>
          </p:cNvPr>
          <p:cNvSpPr txBox="1"/>
          <p:nvPr/>
        </p:nvSpPr>
        <p:spPr>
          <a:xfrm>
            <a:off x="3373214" y="4961988"/>
            <a:ext cx="1192195" cy="707886"/>
          </a:xfrm>
          <a:prstGeom prst="rect">
            <a:avLst/>
          </a:prstGeom>
          <a:noFill/>
        </p:spPr>
        <p:txBody>
          <a:bodyPr wrap="square">
            <a:spAutoFit/>
          </a:bodyPr>
          <a:lstStyle/>
          <a:p>
            <a:pPr algn="ctr"/>
            <a:r>
              <a:rPr lang="zh-TW" altLang="en-US"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1" name="文字方塊 30">
            <a:extLst>
              <a:ext uri="{FF2B5EF4-FFF2-40B4-BE49-F238E27FC236}">
                <a16:creationId xmlns:a16="http://schemas.microsoft.com/office/drawing/2014/main" id="{F75133A9-78D5-153C-3FDB-161E2F0C38A4}"/>
              </a:ext>
            </a:extLst>
          </p:cNvPr>
          <p:cNvSpPr txBox="1"/>
          <p:nvPr/>
        </p:nvSpPr>
        <p:spPr>
          <a:xfrm>
            <a:off x="4221114" y="5085185"/>
            <a:ext cx="1474564" cy="523220"/>
          </a:xfrm>
          <a:prstGeom prst="rect">
            <a:avLst/>
          </a:prstGeom>
          <a:noFill/>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２</a:t>
            </a: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10</a:t>
            </a:r>
          </a:p>
        </p:txBody>
      </p:sp>
      <p:sp>
        <p:nvSpPr>
          <p:cNvPr id="32" name="文字方塊 31">
            <a:extLst>
              <a:ext uri="{FF2B5EF4-FFF2-40B4-BE49-F238E27FC236}">
                <a16:creationId xmlns:a16="http://schemas.microsoft.com/office/drawing/2014/main" id="{2E2E683E-434C-E4FD-E4B3-9678E9F33BB6}"/>
              </a:ext>
            </a:extLst>
          </p:cNvPr>
          <p:cNvSpPr txBox="1"/>
          <p:nvPr/>
        </p:nvSpPr>
        <p:spPr>
          <a:xfrm>
            <a:off x="5254488" y="4961988"/>
            <a:ext cx="1192195" cy="707886"/>
          </a:xfrm>
          <a:prstGeom prst="rect">
            <a:avLst/>
          </a:prstGeom>
          <a:noFill/>
        </p:spPr>
        <p:txBody>
          <a:bodyPr wrap="square">
            <a:spAutoFit/>
          </a:bodyPr>
          <a:lstStyle/>
          <a:p>
            <a:pPr algn="ctr"/>
            <a:r>
              <a:rPr lang="zh-TW" altLang="en-US"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3" name="文字方塊 32">
            <a:extLst>
              <a:ext uri="{FF2B5EF4-FFF2-40B4-BE49-F238E27FC236}">
                <a16:creationId xmlns:a16="http://schemas.microsoft.com/office/drawing/2014/main" id="{A7EBADF9-775F-8696-7012-58DA5175BF3D}"/>
              </a:ext>
            </a:extLst>
          </p:cNvPr>
          <p:cNvSpPr txBox="1"/>
          <p:nvPr/>
        </p:nvSpPr>
        <p:spPr>
          <a:xfrm>
            <a:off x="6050970" y="5107165"/>
            <a:ext cx="1362540" cy="523220"/>
          </a:xfrm>
          <a:prstGeom prst="rect">
            <a:avLst/>
          </a:prstGeom>
          <a:noFill/>
        </p:spPr>
        <p:txBody>
          <a:bodyPr wrap="square">
            <a:spAutoFit/>
          </a:bodyPr>
          <a:lstStyle/>
          <a:p>
            <a:pPr algn="ct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390</a:t>
            </a:r>
          </a:p>
        </p:txBody>
      </p:sp>
      <p:sp>
        <p:nvSpPr>
          <p:cNvPr id="34" name="文字方塊 33">
            <a:extLst>
              <a:ext uri="{FF2B5EF4-FFF2-40B4-BE49-F238E27FC236}">
                <a16:creationId xmlns:a16="http://schemas.microsoft.com/office/drawing/2014/main" id="{0BE99988-60DC-C751-B47E-35B5F40D7909}"/>
              </a:ext>
            </a:extLst>
          </p:cNvPr>
          <p:cNvSpPr txBox="1"/>
          <p:nvPr/>
        </p:nvSpPr>
        <p:spPr>
          <a:xfrm>
            <a:off x="2434406" y="5541875"/>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原收保費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5" name="文字方塊 34">
            <a:extLst>
              <a:ext uri="{FF2B5EF4-FFF2-40B4-BE49-F238E27FC236}">
                <a16:creationId xmlns:a16="http://schemas.microsoft.com/office/drawing/2014/main" id="{B9D6FBBE-49FF-7050-FF70-435BA8FDE3D6}"/>
              </a:ext>
            </a:extLst>
          </p:cNvPr>
          <p:cNvSpPr txBox="1"/>
          <p:nvPr/>
        </p:nvSpPr>
        <p:spPr>
          <a:xfrm>
            <a:off x="4273821" y="5541875"/>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應收保費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6" name="文字方塊 35">
            <a:extLst>
              <a:ext uri="{FF2B5EF4-FFF2-40B4-BE49-F238E27FC236}">
                <a16:creationId xmlns:a16="http://schemas.microsoft.com/office/drawing/2014/main" id="{F75F492C-BD17-3A9C-BCF8-81BF5B7151AF}"/>
              </a:ext>
            </a:extLst>
          </p:cNvPr>
          <p:cNvSpPr txBox="1"/>
          <p:nvPr/>
        </p:nvSpPr>
        <p:spPr>
          <a:xfrm>
            <a:off x="6077900" y="5572652"/>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應退保費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0511754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ustomShape 1"/>
          <p:cNvSpPr/>
          <p:nvPr/>
        </p:nvSpPr>
        <p:spPr>
          <a:xfrm>
            <a:off x="1007640" y="2575080"/>
            <a:ext cx="7128360" cy="16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dirty="0" err="1">
                <a:solidFill>
                  <a:srgbClr val="FF0000"/>
                </a:solidFill>
                <a:latin typeface="標楷體"/>
                <a:ea typeface="標楷體"/>
              </a:rPr>
              <a:t>理賠流程</a:t>
            </a:r>
            <a:endParaRPr lang="en-US" sz="10500" b="0" strike="noStrike" spc="-1" dirty="0">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3225386" y="302667"/>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15" name="CustomShape 2"/>
          <p:cNvSpPr/>
          <p:nvPr/>
        </p:nvSpPr>
        <p:spPr>
          <a:xfrm>
            <a:off x="226080" y="1864988"/>
            <a:ext cx="741636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0000"/>
                </a:solidFill>
                <a:latin typeface="微軟正黑體"/>
                <a:ea typeface="微軟正黑體"/>
              </a:rPr>
              <a:t>1.確認學生事故狀況</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本保險僅理賠意外險</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如表</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注意：如果是疾病導致則無法理賠</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2-1如果是車禍應準備以下文件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2-2如果是意外應準備以下文件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2-3身故件因非常稀少且細節繁複，請來電詢問申請細節。</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2-4海外發生事故請準備以下文件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3.將所有文件寄至</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801740高雄市前金區中華四路349號6樓-理賠承辦窗口收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graphicFrame>
        <p:nvGraphicFramePr>
          <p:cNvPr id="7" name="Table 3"/>
          <p:cNvGraphicFramePr/>
          <p:nvPr>
            <p:extLst>
              <p:ext uri="{D42A27DB-BD31-4B8C-83A1-F6EECF244321}">
                <p14:modId xmlns:p14="http://schemas.microsoft.com/office/powerpoint/2010/main" val="1428032804"/>
              </p:ext>
            </p:extLst>
          </p:nvPr>
        </p:nvGraphicFramePr>
        <p:xfrm>
          <a:off x="3934260" y="1396221"/>
          <a:ext cx="5018628" cy="2456892"/>
        </p:xfrm>
        <a:graphic>
          <a:graphicData uri="http://schemas.openxmlformats.org/drawingml/2006/table">
            <a:tbl>
              <a:tblPr/>
              <a:tblGrid>
                <a:gridCol w="616113">
                  <a:extLst>
                    <a:ext uri="{9D8B030D-6E8A-4147-A177-3AD203B41FA5}">
                      <a16:colId xmlns:a16="http://schemas.microsoft.com/office/drawing/2014/main" val="20000"/>
                    </a:ext>
                  </a:extLst>
                </a:gridCol>
                <a:gridCol w="2050181">
                  <a:extLst>
                    <a:ext uri="{9D8B030D-6E8A-4147-A177-3AD203B41FA5}">
                      <a16:colId xmlns:a16="http://schemas.microsoft.com/office/drawing/2014/main" val="20001"/>
                    </a:ext>
                  </a:extLst>
                </a:gridCol>
                <a:gridCol w="2352334">
                  <a:extLst>
                    <a:ext uri="{9D8B030D-6E8A-4147-A177-3AD203B41FA5}">
                      <a16:colId xmlns:a16="http://schemas.microsoft.com/office/drawing/2014/main" val="20002"/>
                    </a:ext>
                  </a:extLst>
                </a:gridCol>
              </a:tblGrid>
              <a:tr h="308565">
                <a:tc>
                  <a:txBody>
                    <a:bodyPr/>
                    <a:lstStyle/>
                    <a:p>
                      <a:pPr algn="ctr">
                        <a:lnSpc>
                          <a:spcPct val="100000"/>
                        </a:lnSpc>
                      </a:pPr>
                      <a:r>
                        <a:rPr lang="en-US" sz="1600" b="1" strike="noStrike" spc="-1" dirty="0" err="1">
                          <a:solidFill>
                            <a:srgbClr val="000000"/>
                          </a:solidFill>
                          <a:latin typeface="微軟正黑體"/>
                          <a:ea typeface="微軟正黑體"/>
                        </a:rPr>
                        <a:t>項目</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err="1">
                          <a:solidFill>
                            <a:srgbClr val="000000"/>
                          </a:solidFill>
                          <a:latin typeface="微軟正黑體"/>
                          <a:ea typeface="微軟正黑體"/>
                        </a:rPr>
                        <a:t>承保內容</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a:solidFill>
                            <a:srgbClr val="000000"/>
                          </a:solidFill>
                          <a:latin typeface="微軟正黑體"/>
                          <a:ea typeface="微軟正黑體"/>
                        </a:rPr>
                        <a:t>保險額度</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0"/>
                  </a:ext>
                </a:extLst>
              </a:tr>
              <a:tr h="414363">
                <a:tc>
                  <a:txBody>
                    <a:bodyPr/>
                    <a:lstStyle/>
                    <a:p>
                      <a:pPr algn="ctr">
                        <a:lnSpc>
                          <a:spcPct val="100000"/>
                        </a:lnSpc>
                      </a:pPr>
                      <a:r>
                        <a:rPr lang="en-US" sz="1600" b="1" strike="noStrike" spc="-1">
                          <a:solidFill>
                            <a:srgbClr val="000000"/>
                          </a:solidFill>
                          <a:latin typeface="微軟正黑體"/>
                          <a:ea typeface="微軟正黑體"/>
                        </a:rPr>
                        <a:t>A</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err="1">
                          <a:solidFill>
                            <a:srgbClr val="000000"/>
                          </a:solidFill>
                          <a:latin typeface="微軟正黑體"/>
                          <a:ea typeface="微軟正黑體"/>
                        </a:rPr>
                        <a:t>意外身故</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a:solidFill>
                            <a:srgbClr val="000000"/>
                          </a:solidFill>
                          <a:latin typeface="微軟正黑體"/>
                          <a:ea typeface="微軟正黑體"/>
                        </a:rPr>
                        <a:t>200萬元</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extLst>
                  <a:ext uri="{0D108BD9-81ED-4DB2-BD59-A6C34878D82A}">
                    <a16:rowId xmlns:a16="http://schemas.microsoft.com/office/drawing/2014/main" val="10001"/>
                  </a:ext>
                </a:extLst>
              </a:tr>
              <a:tr h="501997">
                <a:tc>
                  <a:txBody>
                    <a:bodyPr/>
                    <a:lstStyle/>
                    <a:p>
                      <a:pPr algn="ctr">
                        <a:lnSpc>
                          <a:spcPct val="100000"/>
                        </a:lnSpc>
                      </a:pPr>
                      <a:r>
                        <a:rPr lang="en-US" sz="1600" b="1" strike="noStrike" spc="-1">
                          <a:solidFill>
                            <a:srgbClr val="000000"/>
                          </a:solidFill>
                          <a:latin typeface="微軟正黑體"/>
                          <a:ea typeface="微軟正黑體"/>
                        </a:rPr>
                        <a:t>B</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err="1">
                          <a:solidFill>
                            <a:srgbClr val="000000"/>
                          </a:solidFill>
                          <a:latin typeface="微軟正黑體"/>
                          <a:ea typeface="微軟正黑體"/>
                        </a:rPr>
                        <a:t>意外失能</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a:solidFill>
                            <a:srgbClr val="000000"/>
                          </a:solidFill>
                          <a:latin typeface="微軟正黑體"/>
                          <a:ea typeface="微軟正黑體"/>
                        </a:rPr>
                        <a:t>依失能等級給付10萬 ~ 200萬元</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2"/>
                  </a:ext>
                </a:extLst>
              </a:tr>
              <a:tr h="432601">
                <a:tc>
                  <a:txBody>
                    <a:bodyPr/>
                    <a:lstStyle/>
                    <a:p>
                      <a:pPr algn="ctr">
                        <a:lnSpc>
                          <a:spcPct val="100000"/>
                        </a:lnSpc>
                      </a:pPr>
                      <a:r>
                        <a:rPr lang="en-US" sz="1600" b="1" strike="noStrike" spc="-1">
                          <a:solidFill>
                            <a:srgbClr val="000000"/>
                          </a:solidFill>
                          <a:latin typeface="微軟正黑體"/>
                          <a:ea typeface="微軟正黑體"/>
                        </a:rPr>
                        <a:t>C</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err="1">
                          <a:solidFill>
                            <a:srgbClr val="FF0000"/>
                          </a:solidFill>
                          <a:latin typeface="微軟正黑體"/>
                          <a:ea typeface="微軟正黑體"/>
                        </a:rPr>
                        <a:t>傷害醫療保險金</a:t>
                      </a:r>
                      <a:endParaRPr lang="en-US" sz="1600" b="1" strike="noStrike" spc="-1" dirty="0">
                        <a:solidFill>
                          <a:srgbClr val="FF0000"/>
                        </a:solidFill>
                        <a:latin typeface="微軟正黑體"/>
                        <a:ea typeface="微軟正黑體"/>
                      </a:endParaRPr>
                    </a:p>
                    <a:p>
                      <a:pPr algn="ctr">
                        <a:lnSpc>
                          <a:spcPct val="100000"/>
                        </a:lnSpc>
                      </a:pPr>
                      <a:r>
                        <a:rPr lang="en-US" sz="1600" b="1" strike="noStrike" spc="-1" dirty="0">
                          <a:solidFill>
                            <a:srgbClr val="FF0000"/>
                          </a:solidFill>
                          <a:latin typeface="微軟正黑體"/>
                          <a:ea typeface="微軟正黑體"/>
                        </a:rPr>
                        <a:t>(</a:t>
                      </a:r>
                      <a:r>
                        <a:rPr lang="en-US" sz="1600" b="1" strike="noStrike" spc="-1" dirty="0" err="1">
                          <a:solidFill>
                            <a:srgbClr val="FF0000"/>
                          </a:solidFill>
                          <a:latin typeface="微軟正黑體"/>
                          <a:ea typeface="微軟正黑體"/>
                        </a:rPr>
                        <a:t>實支實付型</a:t>
                      </a:r>
                      <a:r>
                        <a:rPr lang="en-US" sz="1600" b="1" strike="noStrike" spc="-1" dirty="0">
                          <a:solidFill>
                            <a:srgbClr val="FF0000"/>
                          </a:solidFill>
                          <a:latin typeface="微軟正黑體"/>
                          <a:ea typeface="微軟正黑體"/>
                        </a:rPr>
                        <a:t>)</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a:solidFill>
                            <a:srgbClr val="000000"/>
                          </a:solidFill>
                          <a:latin typeface="微軟正黑體"/>
                          <a:ea typeface="微軟正黑體"/>
                        </a:rPr>
                        <a:t>最高給付5萬元</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8D0CF"/>
                    </a:solidFill>
                  </a:tcPr>
                </a:tc>
                <a:extLst>
                  <a:ext uri="{0D108BD9-81ED-4DB2-BD59-A6C34878D82A}">
                    <a16:rowId xmlns:a16="http://schemas.microsoft.com/office/drawing/2014/main" val="10003"/>
                  </a:ext>
                </a:extLst>
              </a:tr>
              <a:tr h="549009">
                <a:tc>
                  <a:txBody>
                    <a:bodyPr/>
                    <a:lstStyle/>
                    <a:p>
                      <a:pPr algn="ctr">
                        <a:lnSpc>
                          <a:spcPct val="100000"/>
                        </a:lnSpc>
                      </a:pPr>
                      <a:r>
                        <a:rPr lang="en-US" sz="1600" b="1" strike="noStrike" spc="-1" dirty="0">
                          <a:solidFill>
                            <a:srgbClr val="000000"/>
                          </a:solidFill>
                          <a:latin typeface="微軟正黑體"/>
                          <a:ea typeface="微軟正黑體"/>
                        </a:rPr>
                        <a:t>D</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400" b="1" strike="noStrike" spc="-1" dirty="0" err="1">
                          <a:solidFill>
                            <a:srgbClr val="FF0000"/>
                          </a:solidFill>
                          <a:latin typeface="微軟正黑體"/>
                          <a:ea typeface="微軟正黑體"/>
                        </a:rPr>
                        <a:t>傷害醫療保險金</a:t>
                      </a:r>
                      <a:endParaRPr lang="en-US" sz="1400" b="1" strike="noStrike" spc="-1" dirty="0">
                        <a:solidFill>
                          <a:srgbClr val="FF0000"/>
                        </a:solidFill>
                        <a:latin typeface="微軟正黑體"/>
                        <a:ea typeface="微軟正黑體"/>
                      </a:endParaRPr>
                    </a:p>
                    <a:p>
                      <a:pPr algn="ctr">
                        <a:lnSpc>
                          <a:spcPct val="100000"/>
                        </a:lnSpc>
                      </a:pP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日額型</a:t>
                      </a:r>
                      <a:r>
                        <a:rPr lang="en-US" sz="1400" b="1" strike="noStrike" spc="-1" dirty="0">
                          <a:solidFill>
                            <a:srgbClr val="FF0000"/>
                          </a:solidFill>
                          <a:latin typeface="微軟正黑體"/>
                          <a:ea typeface="微軟正黑體"/>
                        </a:rPr>
                        <a:t>)</a:t>
                      </a:r>
                      <a:endParaRPr lang="en-US" sz="1400" b="0" strike="noStrike" spc="-1" dirty="0">
                        <a:latin typeface="Arial"/>
                      </a:endParaRPr>
                    </a:p>
                  </a:txBody>
                  <a:tcPr>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F4E9E9"/>
                    </a:solidFill>
                  </a:tcPr>
                </a:tc>
                <a:tc>
                  <a:txBody>
                    <a:bodyPr/>
                    <a:lstStyle/>
                    <a:p>
                      <a:pPr algn="ctr"/>
                      <a:r>
                        <a:rPr lang="en-US" altLang="zh-TW" sz="1400" b="1" strike="noStrike" spc="-1" dirty="0">
                          <a:solidFill>
                            <a:srgbClr val="000000"/>
                          </a:solidFill>
                          <a:latin typeface="微軟正黑體"/>
                          <a:ea typeface="微軟正黑體"/>
                        </a:rPr>
                        <a:t>傷害住院給付每日新臺幣1,000元</a:t>
                      </a:r>
                      <a:endParaRPr lang="zh-TW" altLang="en-US" sz="1400" dirty="0"/>
                    </a:p>
                  </a:txBody>
                  <a:tcPr>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8D0C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20" name="CustomShape 2"/>
          <p:cNvSpPr/>
          <p:nvPr/>
        </p:nvSpPr>
        <p:spPr>
          <a:xfrm>
            <a:off x="2702880" y="871560"/>
            <a:ext cx="388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2-1如果是車禍應準備以下文件</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21" name="CustomShape 3"/>
          <p:cNvSpPr/>
          <p:nvPr/>
        </p:nvSpPr>
        <p:spPr>
          <a:xfrm>
            <a:off x="190440" y="1124640"/>
            <a:ext cx="8953200" cy="530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新光車禍理賠請附上</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1.理賠申請書（意外請詳填事故日期跟事故經過）（</a:t>
            </a:r>
            <a:r>
              <a:rPr lang="en-US" sz="1800" b="1" strike="noStrike" spc="-1" dirty="0" err="1">
                <a:solidFill>
                  <a:srgbClr val="FF0000"/>
                </a:solidFill>
                <a:latin typeface="微軟正黑體"/>
                <a:ea typeface="微軟正黑體"/>
              </a:rPr>
              <a:t>左邊申請人：請簽上事故人大名</a:t>
            </a:r>
            <a:r>
              <a:rPr lang="en-US" sz="1800" b="1" strike="noStrike" spc="-1" dirty="0">
                <a:solidFill>
                  <a:srgbClr val="FF0000"/>
                </a:solidFill>
                <a:latin typeface="微軟正黑體"/>
                <a:ea typeface="微軟正黑體"/>
              </a:rPr>
              <a:t>）(事故人為未滿18歲，右下法定代理人要簽上父母雙方的大名)(</a:t>
            </a:r>
            <a:r>
              <a:rPr lang="en-US" sz="1800" b="1" strike="noStrike" spc="-1" dirty="0" err="1">
                <a:solidFill>
                  <a:srgbClr val="FF0000"/>
                </a:solidFill>
                <a:latin typeface="微軟正黑體"/>
                <a:ea typeface="微軟正黑體"/>
              </a:rPr>
              <a:t>保單號碼可以不用寫、要保單位蓋章要蓋系章</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2.診斷書正本（如有急診或住院或門診請在診斷書上備註清楚日期）</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3.收據（副本可，但要蓋醫院的院章，不是自行影印的）(</a:t>
            </a:r>
            <a:r>
              <a:rPr lang="en-US" sz="1800" b="1" strike="noStrike" spc="-1" dirty="0" err="1">
                <a:solidFill>
                  <a:srgbClr val="FF0000"/>
                </a:solidFill>
                <a:latin typeface="微軟正黑體"/>
                <a:ea typeface="微軟正黑體"/>
              </a:rPr>
              <a:t>如看兩間以上醫院或診所，各自都需一份診斷書+收據</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4.事故人存摺封面（如為未成年附上家長的存摺，要有彼此的關係證明，如:戶口名簿）</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5.事故人的身份證影本</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6.如為車禍請附上車禍的報警三連單（影本就可以了）</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25" name="CustomShape 2"/>
          <p:cNvSpPr/>
          <p:nvPr/>
        </p:nvSpPr>
        <p:spPr>
          <a:xfrm>
            <a:off x="2509200" y="950040"/>
            <a:ext cx="388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2-2如果是意外應準備以下文件</a:t>
            </a:r>
            <a:endParaRPr lang="en-US" sz="1800" b="0" strike="noStrike" spc="-1">
              <a:latin typeface="Arial"/>
            </a:endParaRPr>
          </a:p>
          <a:p>
            <a:pPr algn="ct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26" name="CustomShape 3"/>
          <p:cNvSpPr/>
          <p:nvPr/>
        </p:nvSpPr>
        <p:spPr>
          <a:xfrm>
            <a:off x="182880" y="1411560"/>
            <a:ext cx="895320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新光意外理賠請附上：</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1.理賠申請書（意外請詳填事故日期跟事故經過）（左邊申請人：請簽上事故人大名）(事故人為未滿18歲，右下法定代理人要簽上父母雙方的大名)(保單號碼可以不用寫、要保單位蓋章要蓋系章)</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2.診斷書正本（如有急診或住院或門診請在診斷書上備註清楚日期）</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3.收據（副本可，但要蓋醫院的院章，不是自行影印的）(如看兩間以上醫院或診所，各自都需一份診斷書+收據)</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4.事故人存摺封面（如為未成年附上家長的存摺，要有彼此的關係證明，如:戶口名簿）</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5.事故人的身份證影本</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30" name="CustomShape 2"/>
          <p:cNvSpPr/>
          <p:nvPr/>
        </p:nvSpPr>
        <p:spPr>
          <a:xfrm>
            <a:off x="1835640" y="155664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2-3身故件因非常稀少且細節繁複，請來電詢問申請細節</a:t>
            </a:r>
            <a:endParaRPr lang="en-US" sz="1800" b="0" strike="noStrike" spc="-1">
              <a:latin typeface="Arial"/>
            </a:endParaRPr>
          </a:p>
        </p:txBody>
      </p:sp>
      <p:graphicFrame>
        <p:nvGraphicFramePr>
          <p:cNvPr id="531" name="Table 3"/>
          <p:cNvGraphicFramePr/>
          <p:nvPr>
            <p:extLst>
              <p:ext uri="{D42A27DB-BD31-4B8C-83A1-F6EECF244321}">
                <p14:modId xmlns:p14="http://schemas.microsoft.com/office/powerpoint/2010/main" val="2651566640"/>
              </p:ext>
            </p:extLst>
          </p:nvPr>
        </p:nvGraphicFramePr>
        <p:xfrm>
          <a:off x="2497500" y="2456040"/>
          <a:ext cx="3372840" cy="1098000"/>
        </p:xfrm>
        <a:graphic>
          <a:graphicData uri="http://schemas.openxmlformats.org/drawingml/2006/table">
            <a:tbl>
              <a:tblPr/>
              <a:tblGrid>
                <a:gridCol w="1298880">
                  <a:extLst>
                    <a:ext uri="{9D8B030D-6E8A-4147-A177-3AD203B41FA5}">
                      <a16:colId xmlns:a16="http://schemas.microsoft.com/office/drawing/2014/main" val="20000"/>
                    </a:ext>
                  </a:extLst>
                </a:gridCol>
                <a:gridCol w="2073960">
                  <a:extLst>
                    <a:ext uri="{9D8B030D-6E8A-4147-A177-3AD203B41FA5}">
                      <a16:colId xmlns:a16="http://schemas.microsoft.com/office/drawing/2014/main" val="20001"/>
                    </a:ext>
                  </a:extLst>
                </a:gridCol>
              </a:tblGrid>
              <a:tr h="457560">
                <a:tc>
                  <a:txBody>
                    <a:bodyPr/>
                    <a:lstStyle/>
                    <a:p>
                      <a:pPr algn="ctr">
                        <a:lnSpc>
                          <a:spcPct val="100000"/>
                        </a:lnSpc>
                      </a:pPr>
                      <a:r>
                        <a:rPr lang="en-US" sz="2000" b="1" strike="noStrike" spc="-1" dirty="0" err="1">
                          <a:solidFill>
                            <a:srgbClr val="000000"/>
                          </a:solidFill>
                          <a:latin typeface="標楷體"/>
                          <a:ea typeface="標楷體"/>
                        </a:rPr>
                        <a:t>承辦人</a:t>
                      </a:r>
                      <a:endParaRPr lang="en-US" sz="20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2400" b="1" strike="noStrike" spc="-1" dirty="0" err="1">
                          <a:solidFill>
                            <a:srgbClr val="000000"/>
                          </a:solidFill>
                          <a:latin typeface="標楷體"/>
                          <a:ea typeface="標楷體"/>
                        </a:rPr>
                        <a:t>聯絡電話</a:t>
                      </a:r>
                      <a:endParaRPr lang="en-US" sz="24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a16="http://schemas.microsoft.com/office/drawing/2014/main" val="10000"/>
                  </a:ext>
                </a:extLst>
              </a:tr>
              <a:tr h="640440">
                <a:tc>
                  <a:txBody>
                    <a:bodyPr/>
                    <a:lstStyle/>
                    <a:p>
                      <a:pPr algn="ctr">
                        <a:lnSpc>
                          <a:spcPct val="100000"/>
                        </a:lnSpc>
                      </a:pPr>
                      <a:r>
                        <a:rPr lang="en-US" sz="1800" b="1" strike="noStrike" spc="-1">
                          <a:solidFill>
                            <a:srgbClr val="000000"/>
                          </a:solidFill>
                          <a:latin typeface="Calibri"/>
                        </a:rPr>
                        <a:t>洪先生</a:t>
                      </a:r>
                      <a:endParaRPr lang="en-US" sz="1800" b="0" strike="noStrike" spc="-1">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algn="ctr">
                        <a:lnSpc>
                          <a:spcPct val="100000"/>
                        </a:lnSpc>
                      </a:pPr>
                      <a:r>
                        <a:rPr lang="en-US" sz="2000" b="1" strike="noStrike" spc="-1" dirty="0">
                          <a:solidFill>
                            <a:srgbClr val="000000"/>
                          </a:solidFill>
                          <a:latin typeface="Calibri"/>
                        </a:rPr>
                        <a:t>(07)332-7259#24 </a:t>
                      </a:r>
                      <a:endParaRPr lang="en-US" sz="20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574080" y="12708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12" name="CustomShape 2"/>
          <p:cNvSpPr/>
          <p:nvPr/>
        </p:nvSpPr>
        <p:spPr>
          <a:xfrm>
            <a:off x="504000" y="1328040"/>
            <a:ext cx="8135640" cy="529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err="1">
                <a:solidFill>
                  <a:srgbClr val="FF0000"/>
                </a:solidFill>
                <a:latin typeface="微軟正黑體"/>
                <a:ea typeface="微軟正黑體"/>
              </a:rPr>
              <a:t>傷害醫療保險金的給付</a:t>
            </a: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被保險人於本附約有效期間內遭受第三條約定的意外傷害事故，自意外傷害事故發生之日起一百八十日以內，</a:t>
            </a:r>
            <a:r>
              <a:rPr lang="en-US" sz="1600" b="1" strike="noStrike" spc="-1" dirty="0">
                <a:solidFill>
                  <a:srgbClr val="FF0000"/>
                </a:solidFill>
                <a:latin typeface="微軟正黑體"/>
                <a:ea typeface="微軟正黑體"/>
              </a:rPr>
              <a:t>經登記合格的醫院或診所治療者</a:t>
            </a:r>
            <a:r>
              <a:rPr lang="en-US" sz="1600" b="1" strike="noStrike" spc="-1" dirty="0">
                <a:solidFill>
                  <a:srgbClr val="000000"/>
                </a:solidFill>
                <a:latin typeface="微軟正黑體"/>
                <a:ea typeface="微軟正黑體"/>
              </a:rPr>
              <a:t>，本公司就其實際醫療費用，超過全民健康保險給付部分，給付傷害醫療保險金。但超過一百八十日繼續治療者，受益人若能證明被保險人之治療與該意外傷害事故具有因果關係者，不在此限。</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前項同一次傷害的給付總額不得超過保險單所記載的「每次實支實付傷</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害醫療保險金限額</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a:t>
            </a:r>
            <a:r>
              <a:rPr lang="en-US" sz="1600" b="1" strike="noStrike" spc="-1" dirty="0">
                <a:solidFill>
                  <a:srgbClr val="FF0000"/>
                </a:solidFill>
                <a:latin typeface="微軟正黑體"/>
                <a:ea typeface="微軟正黑體"/>
              </a:rPr>
              <a:t>不以全民健康保險之保險對象身分住院診療</a:t>
            </a:r>
            <a:r>
              <a:rPr lang="en-US" sz="1600" b="1" strike="noStrike" spc="-1" dirty="0">
                <a:solidFill>
                  <a:srgbClr val="000000"/>
                </a:solidFill>
                <a:latin typeface="微軟正黑體"/>
                <a:ea typeface="微軟正黑體"/>
              </a:rPr>
              <a:t>；或前往不</a:t>
            </a:r>
            <a:r>
              <a:rPr lang="en-US" sz="1600" b="1" strike="noStrike" spc="-1" dirty="0">
                <a:solidFill>
                  <a:srgbClr val="FF0000"/>
                </a:solidFill>
                <a:latin typeface="微軟正黑體"/>
                <a:ea typeface="微軟正黑體"/>
              </a:rPr>
              <a:t>具有全民健康保險之醫院住院診療者</a:t>
            </a:r>
            <a:r>
              <a:rPr lang="en-US" sz="1600" b="1" strike="noStrike" spc="-1" dirty="0">
                <a:solidFill>
                  <a:srgbClr val="000000"/>
                </a:solidFill>
                <a:latin typeface="微軟正黑體"/>
                <a:ea typeface="微軟正黑體"/>
              </a:rPr>
              <a:t>，致各項</a:t>
            </a:r>
            <a:r>
              <a:rPr lang="en-US" sz="1600" b="1" strike="noStrike" spc="-1" dirty="0">
                <a:solidFill>
                  <a:srgbClr val="FF0000"/>
                </a:solidFill>
                <a:latin typeface="微軟正黑體"/>
                <a:ea typeface="微軟正黑體"/>
              </a:rPr>
              <a:t>醫療費用未經全民健康保險給付</a:t>
            </a:r>
            <a:r>
              <a:rPr lang="en-US" sz="1600" b="1" strike="noStrike" spc="-1" dirty="0">
                <a:solidFill>
                  <a:srgbClr val="000000"/>
                </a:solidFill>
                <a:latin typeface="微軟正黑體"/>
                <a:ea typeface="微軟正黑體"/>
              </a:rPr>
              <a:t>，本公司依</a:t>
            </a:r>
            <a:r>
              <a:rPr lang="en-US" sz="1600" b="1" strike="noStrike" spc="-1" dirty="0">
                <a:solidFill>
                  <a:srgbClr val="FF0000"/>
                </a:solidFill>
                <a:latin typeface="微軟正黑體"/>
                <a:ea typeface="微軟正黑體"/>
              </a:rPr>
              <a:t>被保險人實際支付之各項費用之 65 ％</a:t>
            </a:r>
            <a:r>
              <a:rPr lang="en-US" sz="1600" b="1" strike="noStrike" spc="-1" dirty="0" err="1">
                <a:solidFill>
                  <a:srgbClr val="FF0000"/>
                </a:solidFill>
                <a:latin typeface="微軟正黑體"/>
                <a:ea typeface="微軟正黑體"/>
              </a:rPr>
              <a:t>給付</a:t>
            </a:r>
            <a:r>
              <a:rPr lang="en-US" sz="1600" b="1" strike="noStrike" spc="-1" dirty="0" err="1">
                <a:solidFill>
                  <a:srgbClr val="000000"/>
                </a:solidFill>
                <a:latin typeface="微軟正黑體"/>
                <a:ea typeface="微軟正黑體"/>
              </a:rPr>
              <a:t>，惟仍以前述各項保險金條款約定之限額為限</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err="1">
                <a:solidFill>
                  <a:srgbClr val="FF0000"/>
                </a:solidFill>
                <a:latin typeface="微軟正黑體"/>
                <a:ea typeface="微軟正黑體"/>
              </a:rPr>
              <a:t>傷害住院保險金的給付</a:t>
            </a:r>
            <a:r>
              <a:rPr lang="en-US" sz="1600" b="1" strike="noStrike" spc="-1" dirty="0">
                <a:solidFill>
                  <a:srgbClr val="FF0000"/>
                </a:solidFill>
                <a:latin typeface="微軟正黑體"/>
                <a:ea typeface="微軟正黑體"/>
              </a:rPr>
              <a:t>(</a:t>
            </a:r>
            <a:r>
              <a:rPr lang="en-US" sz="1600" b="1" strike="noStrike" spc="-1" dirty="0" err="1">
                <a:solidFill>
                  <a:srgbClr val="FF0000"/>
                </a:solidFill>
                <a:latin typeface="微軟正黑體"/>
                <a:ea typeface="微軟正黑體"/>
              </a:rPr>
              <a:t>含骨折未住院津貼</a:t>
            </a:r>
            <a:r>
              <a:rPr lang="en-US" sz="1600" b="1" strike="noStrike" spc="-1" dirty="0">
                <a:solidFill>
                  <a:srgbClr val="FF0000"/>
                </a:solidFill>
                <a:latin typeface="微軟正黑體"/>
                <a:ea typeface="微軟正黑體"/>
              </a:rPr>
              <a:t>) ：</a:t>
            </a: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被保險人於本契約有效期間內遭受第三條約定的意外傷害事故，自意外傷害事故發生之日起一百八十日以內，</a:t>
            </a:r>
            <a:r>
              <a:rPr lang="en-US" sz="1600" b="1" strike="noStrike" spc="-1" dirty="0">
                <a:solidFill>
                  <a:srgbClr val="FF0000"/>
                </a:solidFill>
                <a:latin typeface="微軟正黑體"/>
                <a:ea typeface="微軟正黑體"/>
              </a:rPr>
              <a:t>經登記合格的醫院住院治療者</a:t>
            </a:r>
            <a:r>
              <a:rPr lang="en-US" sz="1600" b="1" strike="noStrike" spc="-1" dirty="0">
                <a:solidFill>
                  <a:srgbClr val="000000"/>
                </a:solidFill>
                <a:latin typeface="微軟正黑體"/>
                <a:ea typeface="微軟正黑體"/>
              </a:rPr>
              <a:t>，本公司就其住院日數，給付保險單所記載的「傷害住院保險金日額」。</a:t>
            </a:r>
            <a:r>
              <a:rPr lang="en-US" sz="1600" b="1" strike="noStrike" spc="-1" dirty="0" err="1">
                <a:solidFill>
                  <a:srgbClr val="000000"/>
                </a:solidFill>
                <a:latin typeface="微軟正黑體"/>
                <a:ea typeface="微軟正黑體"/>
              </a:rPr>
              <a:t>但超過一百八十日繼續治療者，受益人若能證明被保險人之治療與該意外傷害事故具有因果關係者，不在此限</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前項</a:t>
            </a:r>
            <a:r>
              <a:rPr lang="en-US" sz="1600" b="1" u="sng" strike="noStrike" spc="-1" dirty="0" err="1">
                <a:solidFill>
                  <a:srgbClr val="000000"/>
                </a:solidFill>
                <a:uFillTx/>
                <a:latin typeface="微軟正黑體"/>
                <a:ea typeface="微軟正黑體"/>
              </a:rPr>
              <a:t>每次傷害給付日數不得超過九十日</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r>
              <a:rPr dirty="0"/>
              <a:t/>
            </a:r>
            <a:br>
              <a:rPr dirty="0"/>
            </a:br>
            <a:r>
              <a:rPr dirty="0"/>
              <a:t/>
            </a:r>
            <a:br>
              <a:rPr dirty="0"/>
            </a:br>
            <a:endParaRPr lang="en-US" sz="1600" b="0" strike="noStrike" spc="-1" dirty="0">
              <a:latin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35" name="CustomShape 2"/>
          <p:cNvSpPr/>
          <p:nvPr/>
        </p:nvSpPr>
        <p:spPr>
          <a:xfrm>
            <a:off x="1763640" y="76464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dirty="0">
                <a:solidFill>
                  <a:srgbClr val="FF0000"/>
                </a:solidFill>
                <a:latin typeface="微軟正黑體"/>
                <a:ea typeface="微軟正黑體"/>
              </a:rPr>
              <a:t>2-4海外發生事故請準備以下文件</a:t>
            </a:r>
            <a:endParaRPr lang="en-US" sz="1800" b="0" strike="noStrike" spc="-1" dirty="0">
              <a:latin typeface="Arial"/>
            </a:endParaRPr>
          </a:p>
        </p:txBody>
      </p:sp>
      <p:sp>
        <p:nvSpPr>
          <p:cNvPr id="536" name="CustomShape 3"/>
          <p:cNvSpPr/>
          <p:nvPr/>
        </p:nvSpPr>
        <p:spPr>
          <a:xfrm>
            <a:off x="107640" y="1134000"/>
            <a:ext cx="9036000" cy="499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dirty="0">
                <a:solidFill>
                  <a:srgbClr val="FF0000"/>
                </a:solidFill>
                <a:latin typeface="微軟正黑體"/>
                <a:ea typeface="微軟正黑體"/>
              </a:rPr>
              <a:t>1.海外診斷書跟收據(</a:t>
            </a:r>
            <a:r>
              <a:rPr lang="en-US" sz="1400" b="1" strike="noStrike" spc="-1" dirty="0" err="1">
                <a:solidFill>
                  <a:srgbClr val="FF0000"/>
                </a:solidFill>
                <a:latin typeface="微軟正黑體"/>
                <a:ea typeface="微軟正黑體"/>
              </a:rPr>
              <a:t>正本跟收據</a:t>
            </a:r>
            <a:r>
              <a:rPr lang="en-US" sz="1400" b="1" strike="noStrike" spc="-1" dirty="0">
                <a:solidFill>
                  <a:srgbClr val="FF0000"/>
                </a:solidFill>
                <a:latin typeface="微軟正黑體"/>
                <a:ea typeface="微軟正黑體"/>
              </a:rPr>
              <a:t>) </a:t>
            </a:r>
            <a:r>
              <a:rPr lang="en-US" sz="1400" b="1" strike="noStrike" spc="-1" dirty="0" err="1">
                <a:solidFill>
                  <a:srgbClr val="FF0000"/>
                </a:solidFill>
                <a:latin typeface="微軟正黑體"/>
                <a:ea typeface="微軟正黑體"/>
              </a:rPr>
              <a:t>留存好，回來台灣以後</a:t>
            </a:r>
            <a:r>
              <a:rPr lang="en-US" sz="1400" b="1" strike="noStrike" spc="-1" dirty="0">
                <a:solidFill>
                  <a:srgbClr val="FF0000"/>
                </a:solidFill>
                <a:latin typeface="微軟正黑體"/>
                <a:ea typeface="微軟正黑體"/>
              </a:rPr>
              <a:t> </a:t>
            </a:r>
            <a:r>
              <a:rPr lang="en-US" sz="1400" b="1" strike="noStrike" spc="-1" dirty="0" err="1">
                <a:solidFill>
                  <a:srgbClr val="FF0000"/>
                </a:solidFill>
                <a:latin typeface="微軟正黑體"/>
                <a:ea typeface="微軟正黑體"/>
              </a:rPr>
              <a:t>COPY自己影印</a:t>
            </a: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正本跟收據皆要印</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2.到健保局的傷病科會把正本收走，健保局會給您核定費用表正本(</a:t>
            </a:r>
            <a:r>
              <a:rPr lang="en-US" sz="1400" b="1" strike="noStrike" spc="-1" dirty="0" err="1">
                <a:solidFill>
                  <a:srgbClr val="FF0000"/>
                </a:solidFill>
                <a:latin typeface="微軟正黑體"/>
                <a:ea typeface="微軟正黑體"/>
              </a:rPr>
              <a:t>自墊核退費用表</a:t>
            </a:r>
            <a:r>
              <a:rPr lang="en-US" sz="1400" b="1" strike="noStrike" spc="-1" dirty="0">
                <a:solidFill>
                  <a:srgbClr val="FF0000"/>
                </a:solidFill>
                <a:latin typeface="微軟正黑體"/>
                <a:ea typeface="微軟正黑體"/>
              </a:rPr>
              <a:t>) </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3.還有剩餘核定費用表沒有賠的保險公司才會再做理賠，理賠不一定會全賠，這個要看理賠條款。</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err="1">
                <a:solidFill>
                  <a:srgbClr val="FF0000"/>
                </a:solidFill>
                <a:latin typeface="微軟正黑體"/>
                <a:ea typeface="微軟正黑體"/>
              </a:rPr>
              <a:t>新光意外受傷理賠請附上</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1.理賠申請書（意外請詳填事故日期跟事故經過）（</a:t>
            </a:r>
            <a:r>
              <a:rPr lang="en-US" sz="1400" b="1" strike="noStrike" spc="-1" dirty="0" err="1">
                <a:solidFill>
                  <a:srgbClr val="FF0000"/>
                </a:solidFill>
                <a:latin typeface="微軟正黑體"/>
                <a:ea typeface="微軟正黑體"/>
              </a:rPr>
              <a:t>左邊申請人：請簽上事故人大名</a:t>
            </a:r>
            <a:r>
              <a:rPr lang="en-US" sz="1400" b="1" strike="noStrike" spc="-1" dirty="0">
                <a:solidFill>
                  <a:srgbClr val="FF0000"/>
                </a:solidFill>
                <a:latin typeface="微軟正黑體"/>
                <a:ea typeface="微軟正黑體"/>
              </a:rPr>
              <a:t>）(事故人為未滿18歲，右下法定代理人要簽上父母雙方的大名) (</a:t>
            </a:r>
            <a:r>
              <a:rPr lang="en-US" sz="1400" b="1" strike="noStrike" spc="-1" dirty="0" err="1">
                <a:solidFill>
                  <a:srgbClr val="FF0000"/>
                </a:solidFill>
                <a:latin typeface="微軟正黑體"/>
                <a:ea typeface="微軟正黑體"/>
              </a:rPr>
              <a:t>保單號碼可以不用寫、要保單位蓋章要蓋系章</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2.診斷書複本（如有急診或住院或門診請在診斷書上備註清楚日期，由於自己copy就不用再蓋醫院章）</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3.收據複本（副本可，但要蓋醫院的院章，不是自行影印的）(</a:t>
            </a:r>
            <a:r>
              <a:rPr lang="en-US" sz="1400" b="1" strike="noStrike" spc="-1" dirty="0" err="1">
                <a:solidFill>
                  <a:srgbClr val="FF0000"/>
                </a:solidFill>
                <a:latin typeface="微軟正黑體"/>
                <a:ea typeface="微軟正黑體"/>
              </a:rPr>
              <a:t>如看兩間以上醫院或診所，各自都需一份診斷書+收據</a:t>
            </a: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由於自己copy就不用再蓋醫院章</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4.事故人存摺封面（如為未成年附上家長的存摺，要有彼此的關係證明，如:戶口名簿）</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5.事故人的身份證影本</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6.核定費用表正本(</a:t>
            </a:r>
            <a:r>
              <a:rPr lang="en-US" sz="1400" b="1" strike="noStrike" spc="-1" dirty="0" err="1">
                <a:solidFill>
                  <a:srgbClr val="FF0000"/>
                </a:solidFill>
                <a:latin typeface="微軟正黑體"/>
                <a:ea typeface="微軟正黑體"/>
              </a:rPr>
              <a:t>自墊核退費用表</a:t>
            </a:r>
            <a:r>
              <a:rPr lang="en-US" sz="1400" b="1" strike="noStrike" spc="-1" dirty="0">
                <a:solidFill>
                  <a:srgbClr val="FF0000"/>
                </a:solidFill>
                <a:latin typeface="微軟正黑體"/>
                <a:ea typeface="微軟正黑體"/>
              </a:rPr>
              <a:t>)--&gt;</a:t>
            </a:r>
            <a:r>
              <a:rPr lang="en-US" sz="1400" b="1" strike="noStrike" spc="-1" dirty="0" err="1">
                <a:solidFill>
                  <a:srgbClr val="FF0000"/>
                </a:solidFill>
                <a:latin typeface="微軟正黑體"/>
                <a:ea typeface="微軟正黑體"/>
              </a:rPr>
              <a:t>這份文件經過台灣健保局才會拿到</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7.出入境證明(</a:t>
            </a:r>
            <a:r>
              <a:rPr lang="en-US" sz="1400" b="1" strike="noStrike" spc="-1" dirty="0" err="1">
                <a:solidFill>
                  <a:srgbClr val="FF0000"/>
                </a:solidFill>
                <a:latin typeface="微軟正黑體"/>
                <a:ea typeface="微軟正黑體"/>
              </a:rPr>
              <a:t>正反面，影本即可</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8.護照(</a:t>
            </a:r>
            <a:r>
              <a:rPr lang="en-US" sz="1400" b="1" strike="noStrike" spc="-1" dirty="0" err="1">
                <a:solidFill>
                  <a:srgbClr val="FF0000"/>
                </a:solidFill>
                <a:latin typeface="微軟正黑體"/>
                <a:ea typeface="微軟正黑體"/>
              </a:rPr>
              <a:t>正反面，影本即可</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err="1">
                <a:solidFill>
                  <a:srgbClr val="FF0000"/>
                </a:solidFill>
                <a:latin typeface="微軟正黑體"/>
                <a:ea typeface="微軟正黑體"/>
              </a:rPr>
              <a:t>以上文件備齊後請寄到，由於海外理賠比一般國內理賠繁瑣，建議文件備得越完整越好</a:t>
            </a:r>
            <a:r>
              <a:rPr lang="en-US" sz="1400" b="1" strike="noStrike" spc="-1" dirty="0">
                <a:solidFill>
                  <a:srgbClr val="FF0000"/>
                </a:solidFill>
                <a:latin typeface="微軟正黑體"/>
                <a:ea typeface="微軟正黑體"/>
              </a:rPr>
              <a:t>。</a:t>
            </a:r>
            <a:endParaRPr lang="en-US" sz="1400" b="0" strike="noStrike" spc="-1" dirty="0">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451241" y="465634"/>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理賠流程</a:t>
            </a:r>
            <a:endParaRPr lang="en-US" sz="4000" b="0" strike="noStrike" spc="-1" dirty="0">
              <a:latin typeface="Arial"/>
            </a:endParaRPr>
          </a:p>
        </p:txBody>
      </p:sp>
      <p:sp>
        <p:nvSpPr>
          <p:cNvPr id="535" name="CustomShape 2"/>
          <p:cNvSpPr/>
          <p:nvPr/>
        </p:nvSpPr>
        <p:spPr>
          <a:xfrm>
            <a:off x="1568621" y="1745120"/>
            <a:ext cx="5976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zh-TW" altLang="en-US" sz="2800" b="1" strike="noStrike" spc="-1" dirty="0">
                <a:solidFill>
                  <a:srgbClr val="FF0000"/>
                </a:solidFill>
                <a:latin typeface="微軟正黑體"/>
                <a:ea typeface="微軟正黑體"/>
              </a:rPr>
              <a:t>其他說明</a:t>
            </a:r>
            <a:endParaRPr lang="en-US" sz="2800" b="0" strike="noStrike" spc="-1" dirty="0">
              <a:latin typeface="Arial"/>
            </a:endParaRPr>
          </a:p>
        </p:txBody>
      </p:sp>
      <p:sp>
        <p:nvSpPr>
          <p:cNvPr id="2" name="文字方塊 1"/>
          <p:cNvSpPr txBox="1"/>
          <p:nvPr/>
        </p:nvSpPr>
        <p:spPr>
          <a:xfrm>
            <a:off x="1568621" y="2971794"/>
            <a:ext cx="6148279" cy="1754326"/>
          </a:xfrm>
          <a:prstGeom prst="rect">
            <a:avLst/>
          </a:prstGeom>
          <a:noFill/>
        </p:spPr>
        <p:txBody>
          <a:bodyPr wrap="square" rtlCol="0">
            <a:spAutoFit/>
          </a:bodyPr>
          <a:lstStyle/>
          <a:p>
            <a:pPr algn="ctr"/>
            <a:r>
              <a:rPr lang="zh-TW" altLang="en-US" sz="3600" b="1" spc="-1" dirty="0">
                <a:solidFill>
                  <a:srgbClr val="FF0000"/>
                </a:solidFill>
                <a:latin typeface="微軟正黑體"/>
                <a:ea typeface="微軟正黑體"/>
              </a:rPr>
              <a:t>以上所有理賠， </a:t>
            </a:r>
            <a:endParaRPr lang="en-US" altLang="zh-TW" sz="3600" b="1" spc="-1" dirty="0">
              <a:solidFill>
                <a:srgbClr val="FF0000"/>
              </a:solidFill>
              <a:latin typeface="微軟正黑體"/>
              <a:ea typeface="微軟正黑體"/>
            </a:endParaRPr>
          </a:p>
          <a:p>
            <a:pPr algn="ctr"/>
            <a:r>
              <a:rPr lang="zh-TW" altLang="en-US" sz="3600" b="1" spc="-1" dirty="0">
                <a:solidFill>
                  <a:srgbClr val="FF0000"/>
                </a:solidFill>
                <a:latin typeface="微軟正黑體"/>
                <a:ea typeface="微軟正黑體"/>
              </a:rPr>
              <a:t>若有造成骨折</a:t>
            </a:r>
            <a:r>
              <a:rPr lang="en-US" altLang="zh-TW" sz="3600" b="1" spc="-1" dirty="0">
                <a:solidFill>
                  <a:srgbClr val="FF0000"/>
                </a:solidFill>
                <a:latin typeface="微軟正黑體"/>
                <a:ea typeface="微軟正黑體"/>
              </a:rPr>
              <a:t>(</a:t>
            </a:r>
            <a:r>
              <a:rPr lang="zh-TW" altLang="en-US" sz="3600" b="1" spc="-1" dirty="0">
                <a:solidFill>
                  <a:srgbClr val="FF0000"/>
                </a:solidFill>
                <a:latin typeface="微軟正黑體"/>
                <a:ea typeface="微軟正黑體"/>
              </a:rPr>
              <a:t>骨裂</a:t>
            </a:r>
            <a:r>
              <a:rPr lang="en-US" altLang="zh-TW" sz="3600" b="1" spc="-1" dirty="0">
                <a:solidFill>
                  <a:srgbClr val="FF0000"/>
                </a:solidFill>
                <a:latin typeface="微軟正黑體"/>
                <a:ea typeface="微軟正黑體"/>
              </a:rPr>
              <a:t>)</a:t>
            </a:r>
            <a:r>
              <a:rPr lang="zh-TW" altLang="en-US" sz="3600" b="1" spc="-1" dirty="0">
                <a:solidFill>
                  <a:srgbClr val="FF0000"/>
                </a:solidFill>
                <a:latin typeface="微軟正黑體"/>
                <a:ea typeface="微軟正黑體"/>
              </a:rPr>
              <a:t>情形時，</a:t>
            </a:r>
            <a:endParaRPr lang="en-US" altLang="zh-TW" sz="3600" b="1" spc="-1" dirty="0">
              <a:solidFill>
                <a:srgbClr val="FF0000"/>
              </a:solidFill>
              <a:latin typeface="微軟正黑體"/>
              <a:ea typeface="微軟正黑體"/>
            </a:endParaRPr>
          </a:p>
          <a:p>
            <a:pPr algn="ctr"/>
            <a:r>
              <a:rPr lang="zh-TW" altLang="en-US" sz="3600" b="1" spc="-1" dirty="0">
                <a:solidFill>
                  <a:srgbClr val="FF0000"/>
                </a:solidFill>
                <a:latin typeface="微軟正黑體"/>
                <a:ea typeface="微軟正黑體"/>
              </a:rPr>
              <a:t>請額外再附上</a:t>
            </a:r>
            <a:r>
              <a:rPr lang="en-US" altLang="zh-TW" sz="3600" b="1" spc="-1" dirty="0">
                <a:solidFill>
                  <a:srgbClr val="FF0000"/>
                </a:solidFill>
                <a:latin typeface="微軟正黑體"/>
                <a:ea typeface="微軟正黑體"/>
              </a:rPr>
              <a:t>X</a:t>
            </a:r>
            <a:r>
              <a:rPr lang="zh-TW" altLang="en-US" sz="3600" b="1" spc="-1" dirty="0">
                <a:solidFill>
                  <a:srgbClr val="FF0000"/>
                </a:solidFill>
                <a:latin typeface="微軟正黑體"/>
                <a:ea typeface="微軟正黑體"/>
              </a:rPr>
              <a:t>光光碟片。</a:t>
            </a:r>
          </a:p>
        </p:txBody>
      </p:sp>
    </p:spTree>
    <p:extLst>
      <p:ext uri="{BB962C8B-B14F-4D97-AF65-F5344CB8AC3E}">
        <p14:creationId xmlns:p14="http://schemas.microsoft.com/office/powerpoint/2010/main" val="3188154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3103200" y="5763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理賠文件下載</a:t>
            </a:r>
            <a:endParaRPr lang="en-US" sz="4000" b="0" strike="noStrike" spc="-1">
              <a:latin typeface="Arial"/>
            </a:endParaRPr>
          </a:p>
        </p:txBody>
      </p:sp>
      <p:pic>
        <p:nvPicPr>
          <p:cNvPr id="540" name="圖片 2"/>
          <p:cNvPicPr/>
          <p:nvPr/>
        </p:nvPicPr>
        <p:blipFill>
          <a:blip r:embed="rId2"/>
          <a:stretch/>
        </p:blipFill>
        <p:spPr>
          <a:xfrm>
            <a:off x="467640" y="1280520"/>
            <a:ext cx="7991280" cy="3723840"/>
          </a:xfrm>
          <a:prstGeom prst="rect">
            <a:avLst/>
          </a:prstGeom>
          <a:ln>
            <a:solidFill>
              <a:schemeClr val="tx1"/>
            </a:solidFill>
          </a:ln>
        </p:spPr>
      </p:pic>
      <p:sp>
        <p:nvSpPr>
          <p:cNvPr id="541" name="CustomShape 2"/>
          <p:cNvSpPr/>
          <p:nvPr/>
        </p:nvSpPr>
        <p:spPr>
          <a:xfrm>
            <a:off x="2243520" y="5158440"/>
            <a:ext cx="53625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FF0000"/>
                </a:solidFill>
                <a:latin typeface="微軟正黑體"/>
                <a:ea typeface="微軟正黑體"/>
              </a:rPr>
              <a:t>登入加保系統後下載並列印理賠申請書</a:t>
            </a:r>
            <a:endParaRPr lang="en-US" sz="2400" b="0" strike="noStrike" spc="-1">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3230280" y="221040"/>
            <a:ext cx="47484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理賠申請書填寫說明</a:t>
            </a:r>
            <a:endParaRPr lang="en-US" sz="4000" b="0" strike="noStrike" spc="-1">
              <a:latin typeface="Arial"/>
            </a:endParaRPr>
          </a:p>
        </p:txBody>
      </p:sp>
      <p:sp>
        <p:nvSpPr>
          <p:cNvPr id="543" name="CustomShape 2"/>
          <p:cNvSpPr/>
          <p:nvPr/>
        </p:nvSpPr>
        <p:spPr>
          <a:xfrm>
            <a:off x="3845880" y="5805360"/>
            <a:ext cx="1403280" cy="45756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2400" b="0" strike="noStrike" spc="-1">
                <a:solidFill>
                  <a:srgbClr val="000000"/>
                </a:solidFill>
                <a:latin typeface="標楷體"/>
                <a:ea typeface="標楷體"/>
              </a:rPr>
              <a:t>接續下頁</a:t>
            </a:r>
            <a:endParaRPr lang="en-US" sz="2400" b="0" strike="noStrike" spc="-1">
              <a:latin typeface="Arial"/>
            </a:endParaRPr>
          </a:p>
        </p:txBody>
      </p:sp>
      <p:pic>
        <p:nvPicPr>
          <p:cNvPr id="545" name="圖片 2"/>
          <p:cNvPicPr/>
          <p:nvPr/>
        </p:nvPicPr>
        <p:blipFill>
          <a:blip r:embed="rId2"/>
          <a:stretch/>
        </p:blipFill>
        <p:spPr>
          <a:xfrm>
            <a:off x="665280" y="928800"/>
            <a:ext cx="7764840" cy="4959360"/>
          </a:xfrm>
          <a:prstGeom prst="rect">
            <a:avLst/>
          </a:prstGeom>
          <a:ln>
            <a:solidFill>
              <a:schemeClr val="tx1"/>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圖片 4"/>
          <p:cNvPicPr/>
          <p:nvPr/>
        </p:nvPicPr>
        <p:blipFill>
          <a:blip r:embed="rId2"/>
          <a:srcRect t="7415" b="3461"/>
          <a:stretch/>
        </p:blipFill>
        <p:spPr>
          <a:xfrm>
            <a:off x="448920" y="908640"/>
            <a:ext cx="8245440" cy="5518440"/>
          </a:xfrm>
          <a:prstGeom prst="rect">
            <a:avLst/>
          </a:prstGeom>
          <a:ln>
            <a:solidFill>
              <a:schemeClr val="tx1"/>
            </a:solidFill>
          </a:ln>
        </p:spPr>
      </p:pic>
      <p:sp>
        <p:nvSpPr>
          <p:cNvPr id="548" name="CustomShape 1"/>
          <p:cNvSpPr/>
          <p:nvPr/>
        </p:nvSpPr>
        <p:spPr>
          <a:xfrm>
            <a:off x="3483360" y="3099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理賠文件說明</a:t>
            </a:r>
            <a:endParaRPr lang="en-US" sz="4000" b="0" strike="noStrike" spc="-1">
              <a:latin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574377" y="2001077"/>
            <a:ext cx="8229240" cy="36932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en-US" sz="1800" b="0" strike="noStrike" spc="-1" dirty="0">
              <a:latin typeface="Arial"/>
            </a:endParaRPr>
          </a:p>
          <a:p>
            <a:pPr algn="ctr">
              <a:lnSpc>
                <a:spcPct val="100000"/>
              </a:lnSpc>
            </a:pPr>
            <a:r>
              <a:rPr lang="en-US" sz="8000" b="1" strike="noStrike" spc="-1" dirty="0">
                <a:solidFill>
                  <a:srgbClr val="000000"/>
                </a:solidFill>
                <a:latin typeface="微軟正黑體"/>
                <a:ea typeface="微軟正黑體"/>
              </a:rPr>
              <a:t>Ｑ＆Ａ</a:t>
            </a:r>
            <a:r>
              <a:rPr dirty="0"/>
              <a:t/>
            </a:r>
            <a:br>
              <a:rPr dirty="0"/>
            </a:br>
            <a:endParaRPr lang="en-US" sz="8000" b="0" strike="noStrike" spc="-1" dirty="0">
              <a:latin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6732360" y="404640"/>
            <a:ext cx="2411280" cy="115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555" name="CustomShape 2"/>
          <p:cNvSpPr/>
          <p:nvPr/>
        </p:nvSpPr>
        <p:spPr>
          <a:xfrm>
            <a:off x="-86178" y="529903"/>
            <a:ext cx="925200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每次加保都要重新填寫要保書嗎?</a:t>
            </a:r>
            <a:endParaRPr lang="en-US" sz="4000" b="0" strike="noStrike" spc="-1">
              <a:latin typeface="Arial"/>
            </a:endParaRPr>
          </a:p>
        </p:txBody>
      </p:sp>
      <p:sp>
        <p:nvSpPr>
          <p:cNvPr id="558" name="CustomShape 3"/>
          <p:cNvSpPr/>
          <p:nvPr/>
        </p:nvSpPr>
        <p:spPr>
          <a:xfrm>
            <a:off x="-360" y="2865600"/>
            <a:ext cx="9036000" cy="1142640"/>
          </a:xfrm>
          <a:prstGeom prst="rect">
            <a:avLst/>
          </a:prstGeom>
          <a:noFill/>
          <a:ln>
            <a:noFill/>
          </a:ln>
        </p:spPr>
        <p:style>
          <a:lnRef idx="0">
            <a:scrgbClr r="0" g="0" b="0"/>
          </a:lnRef>
          <a:fillRef idx="0">
            <a:scrgbClr r="0" g="0" b="0"/>
          </a:fillRef>
          <a:effectRef idx="0">
            <a:scrgbClr r="0" g="0" b="0"/>
          </a:effectRef>
          <a:fontRef idx="minor"/>
        </p:style>
        <p:txBody>
          <a:bodyPr/>
          <a:lstStyle/>
          <a:p>
            <a:endParaRPr lang="zh-TW" altLang="en-US"/>
          </a:p>
        </p:txBody>
      </p:sp>
      <p:sp>
        <p:nvSpPr>
          <p:cNvPr id="559" name="CustomShape 4"/>
          <p:cNvSpPr/>
          <p:nvPr/>
        </p:nvSpPr>
        <p:spPr>
          <a:xfrm>
            <a:off x="564892" y="1097955"/>
            <a:ext cx="8350250"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不一定</a:t>
            </a:r>
            <a:r>
              <a:rPr lang="en-US" sz="1800" b="1" strike="noStrike" spc="-1" dirty="0">
                <a:solidFill>
                  <a:srgbClr val="FF0000"/>
                </a:solidFill>
                <a:latin typeface="微軟正黑體"/>
                <a:ea typeface="微軟正黑體"/>
              </a:rPr>
              <a:t>! </a:t>
            </a:r>
            <a:r>
              <a:rPr lang="en-US" sz="2400" b="1" strike="noStrike" spc="-1" dirty="0" err="1">
                <a:solidFill>
                  <a:srgbClr val="FF0000"/>
                </a:solidFill>
                <a:latin typeface="微軟正黑體"/>
                <a:ea typeface="微軟正黑體"/>
              </a:rPr>
              <a:t>每間學校狀況不一</a:t>
            </a:r>
            <a:r>
              <a:rPr lang="en-US" sz="1800" b="1" strike="noStrike" spc="-1" dirty="0" err="1">
                <a:solidFill>
                  <a:srgbClr val="FF0000"/>
                </a:solidFill>
                <a:latin typeface="微軟正黑體"/>
                <a:ea typeface="微軟正黑體"/>
              </a:rPr>
              <a:t>，實際需求要保書的份數也不同</a:t>
            </a:r>
            <a:r>
              <a:rPr lang="en-US" sz="1800" b="1" strike="noStrike" spc="-1" dirty="0">
                <a:solidFill>
                  <a:srgbClr val="FF0000"/>
                </a:solidFill>
                <a:latin typeface="微軟正黑體"/>
                <a:ea typeface="微軟正黑體"/>
              </a:rPr>
              <a:t>。</a:t>
            </a:r>
          </a:p>
          <a:p>
            <a:pPr>
              <a:lnSpc>
                <a:spcPct val="100000"/>
              </a:lnSpc>
            </a:pPr>
            <a:r>
              <a:rPr lang="zh-TW" altLang="en-US" b="1" spc="-1" dirty="0">
                <a:solidFill>
                  <a:srgbClr val="00B050"/>
                </a:solidFill>
                <a:latin typeface="Arial"/>
              </a:rPr>
              <a:t>◆若新保單的投保終止日</a:t>
            </a:r>
            <a:r>
              <a:rPr lang="zh-TW" altLang="en-US" sz="1800" b="1" strike="noStrike" spc="-1" dirty="0">
                <a:solidFill>
                  <a:srgbClr val="00B050"/>
                </a:solidFill>
                <a:latin typeface="Arial"/>
              </a:rPr>
              <a:t>超過學校該學年度所有保單的保險終止日，</a:t>
            </a:r>
            <a:endParaRPr lang="en-US" altLang="zh-TW" sz="1800" b="1" strike="noStrike" spc="-1" dirty="0">
              <a:solidFill>
                <a:srgbClr val="00B050"/>
              </a:solidFill>
              <a:latin typeface="Arial"/>
            </a:endParaRPr>
          </a:p>
          <a:p>
            <a:pPr>
              <a:lnSpc>
                <a:spcPct val="100000"/>
              </a:lnSpc>
            </a:pPr>
            <a:r>
              <a:rPr lang="zh-TW" altLang="en-US" sz="1800" b="1" strike="noStrike" spc="-1" dirty="0">
                <a:solidFill>
                  <a:srgbClr val="00B050"/>
                </a:solidFill>
                <a:latin typeface="Arial"/>
              </a:rPr>
              <a:t>   學校就必須再提供新的要保書。</a:t>
            </a:r>
            <a:endParaRPr lang="en-US" sz="1800" b="1" strike="noStrike" spc="-1" dirty="0">
              <a:solidFill>
                <a:srgbClr val="00B050"/>
              </a:solidFill>
              <a:latin typeface="Arial"/>
            </a:endParaRPr>
          </a:p>
        </p:txBody>
      </p:sp>
      <p:graphicFrame>
        <p:nvGraphicFramePr>
          <p:cNvPr id="561" name="Table 6"/>
          <p:cNvGraphicFramePr/>
          <p:nvPr>
            <p:extLst>
              <p:ext uri="{D42A27DB-BD31-4B8C-83A1-F6EECF244321}">
                <p14:modId xmlns:p14="http://schemas.microsoft.com/office/powerpoint/2010/main" val="563127163"/>
              </p:ext>
            </p:extLst>
          </p:nvPr>
        </p:nvGraphicFramePr>
        <p:xfrm>
          <a:off x="906497" y="2112164"/>
          <a:ext cx="6798240" cy="1554480"/>
        </p:xfrm>
        <a:graphic>
          <a:graphicData uri="http://schemas.openxmlformats.org/drawingml/2006/table">
            <a:tbl>
              <a:tblPr/>
              <a:tblGrid>
                <a:gridCol w="566640">
                  <a:extLst>
                    <a:ext uri="{9D8B030D-6E8A-4147-A177-3AD203B41FA5}">
                      <a16:colId xmlns:a16="http://schemas.microsoft.com/office/drawing/2014/main" val="20000"/>
                    </a:ext>
                  </a:extLst>
                </a:gridCol>
                <a:gridCol w="1503343">
                  <a:extLst>
                    <a:ext uri="{9D8B030D-6E8A-4147-A177-3AD203B41FA5}">
                      <a16:colId xmlns:a16="http://schemas.microsoft.com/office/drawing/2014/main" val="20001"/>
                    </a:ext>
                  </a:extLst>
                </a:gridCol>
                <a:gridCol w="1063097">
                  <a:extLst>
                    <a:ext uri="{9D8B030D-6E8A-4147-A177-3AD203B41FA5}">
                      <a16:colId xmlns:a16="http://schemas.microsoft.com/office/drawing/2014/main" val="20002"/>
                    </a:ext>
                  </a:extLst>
                </a:gridCol>
                <a:gridCol w="712440">
                  <a:extLst>
                    <a:ext uri="{9D8B030D-6E8A-4147-A177-3AD203B41FA5}">
                      <a16:colId xmlns:a16="http://schemas.microsoft.com/office/drawing/2014/main" val="20003"/>
                    </a:ext>
                  </a:extLst>
                </a:gridCol>
                <a:gridCol w="592560">
                  <a:extLst>
                    <a:ext uri="{9D8B030D-6E8A-4147-A177-3AD203B41FA5}">
                      <a16:colId xmlns:a16="http://schemas.microsoft.com/office/drawing/2014/main" val="20004"/>
                    </a:ext>
                  </a:extLst>
                </a:gridCol>
                <a:gridCol w="1179720">
                  <a:extLst>
                    <a:ext uri="{9D8B030D-6E8A-4147-A177-3AD203B41FA5}">
                      <a16:colId xmlns:a16="http://schemas.microsoft.com/office/drawing/2014/main" val="20005"/>
                    </a:ext>
                  </a:extLst>
                </a:gridCol>
                <a:gridCol w="1180440">
                  <a:extLst>
                    <a:ext uri="{9D8B030D-6E8A-4147-A177-3AD203B41FA5}">
                      <a16:colId xmlns:a16="http://schemas.microsoft.com/office/drawing/2014/main" val="20006"/>
                    </a:ext>
                  </a:extLst>
                </a:gridCol>
              </a:tblGrid>
              <a:tr h="191160">
                <a:tc>
                  <a:txBody>
                    <a:bodyPr/>
                    <a:lstStyle/>
                    <a:p>
                      <a:pPr>
                        <a:lnSpc>
                          <a:spcPct val="100000"/>
                        </a:lnSpc>
                      </a:pPr>
                      <a:r>
                        <a:rPr lang="en-US" sz="1100" b="0" strike="noStrike" spc="-1" dirty="0" err="1">
                          <a:solidFill>
                            <a:srgbClr val="000000"/>
                          </a:solidFill>
                          <a:latin typeface="Calibri"/>
                        </a:rPr>
                        <a:t>編號</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投保單位名稱</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保單號碼</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投保期程</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投保人數</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保險起始日期</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保險終止日期</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0"/>
                  </a:ext>
                </a:extLst>
              </a:tr>
              <a:tr h="199440">
                <a:tc>
                  <a:txBody>
                    <a:bodyPr/>
                    <a:lstStyle/>
                    <a:p>
                      <a:pPr algn="r">
                        <a:lnSpc>
                          <a:spcPct val="100000"/>
                        </a:lnSpc>
                      </a:pPr>
                      <a:r>
                        <a:rPr lang="en-US" sz="1100" b="0" strike="noStrike" spc="-1">
                          <a:solidFill>
                            <a:srgbClr val="000000"/>
                          </a:solidFill>
                          <a:latin typeface="Calibri"/>
                        </a:rPr>
                        <a:t>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天氣真好大學-圖資系</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3000611111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6</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112/8/1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113/8/1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1"/>
                  </a:ext>
                </a:extLst>
              </a:tr>
              <a:tr h="199440">
                <a:tc>
                  <a:txBody>
                    <a:bodyPr/>
                    <a:lstStyle/>
                    <a:p>
                      <a:pPr algn="r">
                        <a:lnSpc>
                          <a:spcPct val="100000"/>
                        </a:lnSpc>
                      </a:pPr>
                      <a:r>
                        <a:rPr lang="en-US" sz="1100" b="0" strike="noStrike" spc="-1" dirty="0">
                          <a:solidFill>
                            <a:srgbClr val="000000"/>
                          </a:solidFill>
                          <a:latin typeface="Calibri"/>
                        </a:rPr>
                        <a:t>2</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天氣真好大學-資管系</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3000622222</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39</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113/5/20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114/5/20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199440">
                <a:tc>
                  <a:txBody>
                    <a:bodyPr/>
                    <a:lstStyle/>
                    <a:p>
                      <a:pPr algn="r">
                        <a:lnSpc>
                          <a:spcPct val="100000"/>
                        </a:lnSpc>
                      </a:pPr>
                      <a:r>
                        <a:rPr lang="en-US" sz="1100" b="0" strike="noStrike" spc="-1" dirty="0">
                          <a:solidFill>
                            <a:srgbClr val="000000"/>
                          </a:solidFill>
                          <a:latin typeface="Calibri"/>
                        </a:rPr>
                        <a:t>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err="1">
                          <a:solidFill>
                            <a:srgbClr val="000000"/>
                          </a:solidFill>
                          <a:latin typeface="Calibri"/>
                        </a:rPr>
                        <a:t>天氣真好大學-營養系</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3000633333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12個月</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14</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altLang="zh-TW" sz="1100" b="0" strike="noStrike" spc="-1" dirty="0">
                          <a:solidFill>
                            <a:srgbClr val="000000"/>
                          </a:solidFill>
                          <a:latin typeface="Calibri"/>
                        </a:rPr>
                        <a:t>113/7/1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3"/>
                  </a:ext>
                </a:extLst>
              </a:tr>
              <a:tr h="199440">
                <a:tc>
                  <a:txBody>
                    <a:bodyPr/>
                    <a:lstStyle/>
                    <a:p>
                      <a:pPr algn="r">
                        <a:lnSpc>
                          <a:spcPct val="100000"/>
                        </a:lnSpc>
                      </a:pPr>
                      <a:r>
                        <a:rPr lang="en-US" sz="1100" b="0" strike="noStrike" spc="-1">
                          <a:solidFill>
                            <a:srgbClr val="000000"/>
                          </a:solidFill>
                          <a:latin typeface="Calibri"/>
                        </a:rPr>
                        <a:t>4</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err="1">
                          <a:solidFill>
                            <a:srgbClr val="000000"/>
                          </a:solidFill>
                          <a:latin typeface="Calibri"/>
                        </a:rPr>
                        <a:t>天氣真好大學-職治系</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3000633333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12個月</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60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201240">
                <a:tc>
                  <a:txBody>
                    <a:bodyPr/>
                    <a:lstStyle/>
                    <a:p>
                      <a:pPr algn="r">
                        <a:lnSpc>
                          <a:spcPct val="100000"/>
                        </a:lnSpc>
                      </a:pPr>
                      <a:r>
                        <a:rPr lang="en-US" altLang="zh-TW" sz="1100" b="0" strike="noStrike" spc="-1" dirty="0">
                          <a:solidFill>
                            <a:srgbClr val="000000"/>
                          </a:solidFill>
                          <a:latin typeface="Calibri"/>
                        </a:rPr>
                        <a:t>5</a:t>
                      </a:r>
                      <a:endParaRPr lang="en-US" sz="1100" b="0" strike="noStrike" spc="-1" dirty="0">
                        <a:latin typeface="Arial"/>
                      </a:endParaRPr>
                    </a:p>
                  </a:txBody>
                  <a:tcPr marL="9360" marR="936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天氣真好大學-博館系</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3000644444</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13</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113/7/31</a:t>
                      </a:r>
                      <a:endParaRPr lang="en-US" sz="1100" b="0" strike="noStrike" spc="-1" dirty="0">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114/7/31</a:t>
                      </a:r>
                      <a:endParaRPr lang="en-US" sz="1100" b="0" strike="noStrike" spc="-1" dirty="0">
                        <a:latin typeface="Arial"/>
                      </a:endParaRPr>
                    </a:p>
                  </a:txBody>
                  <a:tcPr marL="9360" marR="936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a16="http://schemas.microsoft.com/office/drawing/2014/main" val="10005"/>
                  </a:ext>
                </a:extLst>
              </a:tr>
            </a:tbl>
          </a:graphicData>
        </a:graphic>
      </p:graphicFrame>
      <p:cxnSp>
        <p:nvCxnSpPr>
          <p:cNvPr id="3" name="直線接點 2"/>
          <p:cNvCxnSpPr/>
          <p:nvPr/>
        </p:nvCxnSpPr>
        <p:spPr>
          <a:xfrm>
            <a:off x="845537" y="4066552"/>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201206" y="4066552"/>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199720" y="4663089"/>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740017" y="4636268"/>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201205" y="5271811"/>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770234" y="5271811"/>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575606" y="5925319"/>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6157257" y="5908336"/>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flipV="1">
            <a:off x="845538" y="4256770"/>
            <a:ext cx="2355668" cy="64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2199720" y="4843663"/>
            <a:ext cx="2540297" cy="1006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3201205" y="5413379"/>
            <a:ext cx="2569029" cy="254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32296" y="3666644"/>
            <a:ext cx="948401" cy="369332"/>
          </a:xfrm>
          <a:prstGeom prst="rect">
            <a:avLst/>
          </a:prstGeom>
        </p:spPr>
        <p:txBody>
          <a:bodyPr wrap="none">
            <a:spAutoFit/>
          </a:bodyPr>
          <a:lstStyle/>
          <a:p>
            <a:pPr algn="r">
              <a:lnSpc>
                <a:spcPct val="100000"/>
              </a:lnSpc>
            </a:pPr>
            <a:r>
              <a:rPr lang="en-US" altLang="zh-TW" spc="-1">
                <a:solidFill>
                  <a:srgbClr val="000000"/>
                </a:solidFill>
                <a:latin typeface="Calibri"/>
              </a:rPr>
              <a:t>112/8/1</a:t>
            </a:r>
            <a:endParaRPr lang="en-US" altLang="zh-TW" spc="-1" dirty="0"/>
          </a:p>
        </p:txBody>
      </p:sp>
      <p:sp>
        <p:nvSpPr>
          <p:cNvPr id="31" name="矩形 30"/>
          <p:cNvSpPr/>
          <p:nvPr/>
        </p:nvSpPr>
        <p:spPr>
          <a:xfrm>
            <a:off x="2727005" y="3688933"/>
            <a:ext cx="948401" cy="369332"/>
          </a:xfrm>
          <a:prstGeom prst="rect">
            <a:avLst/>
          </a:prstGeom>
        </p:spPr>
        <p:txBody>
          <a:bodyPr wrap="none">
            <a:spAutoFit/>
          </a:bodyPr>
          <a:lstStyle/>
          <a:p>
            <a:pPr algn="r">
              <a:lnSpc>
                <a:spcPct val="100000"/>
              </a:lnSpc>
            </a:pPr>
            <a:r>
              <a:rPr lang="en-US" altLang="zh-TW" spc="-1" dirty="0">
                <a:solidFill>
                  <a:srgbClr val="000000"/>
                </a:solidFill>
                <a:latin typeface="Calibri"/>
              </a:rPr>
              <a:t>113/8/1</a:t>
            </a:r>
            <a:endParaRPr lang="en-US" altLang="zh-TW" spc="-1" dirty="0"/>
          </a:p>
        </p:txBody>
      </p:sp>
      <p:sp>
        <p:nvSpPr>
          <p:cNvPr id="11" name="矩形 10"/>
          <p:cNvSpPr/>
          <p:nvPr/>
        </p:nvSpPr>
        <p:spPr>
          <a:xfrm>
            <a:off x="1667074" y="4330641"/>
            <a:ext cx="1065292" cy="369332"/>
          </a:xfrm>
          <a:prstGeom prst="rect">
            <a:avLst/>
          </a:prstGeom>
        </p:spPr>
        <p:txBody>
          <a:bodyPr wrap="none">
            <a:spAutoFit/>
          </a:bodyPr>
          <a:lstStyle/>
          <a:p>
            <a:r>
              <a:rPr lang="en-US" altLang="zh-TW" spc="-1" dirty="0">
                <a:solidFill>
                  <a:srgbClr val="000000"/>
                </a:solidFill>
                <a:latin typeface="Calibri"/>
              </a:rPr>
              <a:t>113/5/20</a:t>
            </a:r>
            <a:endParaRPr lang="zh-TW" altLang="en-US" dirty="0"/>
          </a:p>
        </p:txBody>
      </p:sp>
      <p:sp>
        <p:nvSpPr>
          <p:cNvPr id="12" name="矩形 11"/>
          <p:cNvSpPr/>
          <p:nvPr/>
        </p:nvSpPr>
        <p:spPr>
          <a:xfrm>
            <a:off x="4244657" y="4240677"/>
            <a:ext cx="1065292" cy="369332"/>
          </a:xfrm>
          <a:prstGeom prst="rect">
            <a:avLst/>
          </a:prstGeom>
        </p:spPr>
        <p:txBody>
          <a:bodyPr wrap="none">
            <a:spAutoFit/>
          </a:bodyPr>
          <a:lstStyle/>
          <a:p>
            <a:r>
              <a:rPr lang="en-US" altLang="zh-TW" spc="-1" dirty="0">
                <a:solidFill>
                  <a:srgbClr val="000000"/>
                </a:solidFill>
                <a:latin typeface="Calibri"/>
              </a:rPr>
              <a:t>114/5/20</a:t>
            </a:r>
            <a:endParaRPr lang="zh-TW" altLang="en-US" dirty="0"/>
          </a:p>
        </p:txBody>
      </p:sp>
      <p:sp>
        <p:nvSpPr>
          <p:cNvPr id="24" name="矩形 23"/>
          <p:cNvSpPr/>
          <p:nvPr/>
        </p:nvSpPr>
        <p:spPr>
          <a:xfrm>
            <a:off x="2727005" y="4926937"/>
            <a:ext cx="948401" cy="369332"/>
          </a:xfrm>
          <a:prstGeom prst="rect">
            <a:avLst/>
          </a:prstGeom>
        </p:spPr>
        <p:txBody>
          <a:bodyPr wrap="none">
            <a:spAutoFit/>
          </a:bodyPr>
          <a:lstStyle/>
          <a:p>
            <a:r>
              <a:rPr lang="en-US" altLang="zh-TW" spc="-1" dirty="0">
                <a:solidFill>
                  <a:srgbClr val="000000"/>
                </a:solidFill>
                <a:latin typeface="Calibri"/>
              </a:rPr>
              <a:t>113/7/1</a:t>
            </a:r>
            <a:endParaRPr lang="zh-TW" altLang="en-US" dirty="0"/>
          </a:p>
        </p:txBody>
      </p:sp>
      <p:sp>
        <p:nvSpPr>
          <p:cNvPr id="25" name="矩形 24"/>
          <p:cNvSpPr/>
          <p:nvPr/>
        </p:nvSpPr>
        <p:spPr>
          <a:xfrm>
            <a:off x="5208856" y="4807319"/>
            <a:ext cx="948401" cy="369332"/>
          </a:xfrm>
          <a:prstGeom prst="rect">
            <a:avLst/>
          </a:prstGeom>
        </p:spPr>
        <p:txBody>
          <a:bodyPr wrap="none">
            <a:spAutoFit/>
          </a:bodyPr>
          <a:lstStyle/>
          <a:p>
            <a:r>
              <a:rPr lang="en-US" altLang="zh-TW" spc="-1" dirty="0">
                <a:solidFill>
                  <a:srgbClr val="000000"/>
                </a:solidFill>
                <a:latin typeface="Calibri"/>
              </a:rPr>
              <a:t>114/7/1</a:t>
            </a:r>
            <a:endParaRPr lang="zh-TW" altLang="en-US" dirty="0"/>
          </a:p>
        </p:txBody>
      </p:sp>
      <p:cxnSp>
        <p:nvCxnSpPr>
          <p:cNvPr id="37" name="直線接點 36"/>
          <p:cNvCxnSpPr/>
          <p:nvPr/>
        </p:nvCxnSpPr>
        <p:spPr>
          <a:xfrm flipH="1">
            <a:off x="3575606" y="6076162"/>
            <a:ext cx="2569029" cy="254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86222" y="5580445"/>
            <a:ext cx="1065292" cy="369332"/>
          </a:xfrm>
          <a:prstGeom prst="rect">
            <a:avLst/>
          </a:prstGeom>
        </p:spPr>
        <p:txBody>
          <a:bodyPr wrap="none">
            <a:spAutoFit/>
          </a:bodyPr>
          <a:lstStyle/>
          <a:p>
            <a:r>
              <a:rPr lang="en-US" altLang="zh-TW" spc="-1" dirty="0">
                <a:solidFill>
                  <a:srgbClr val="000000"/>
                </a:solidFill>
                <a:latin typeface="Calibri"/>
              </a:rPr>
              <a:t>113/7/31</a:t>
            </a:r>
            <a:endParaRPr lang="zh-TW" altLang="en-US" dirty="0"/>
          </a:p>
        </p:txBody>
      </p:sp>
      <p:sp>
        <p:nvSpPr>
          <p:cNvPr id="29" name="矩形 28"/>
          <p:cNvSpPr/>
          <p:nvPr/>
        </p:nvSpPr>
        <p:spPr>
          <a:xfrm>
            <a:off x="5669419" y="5589862"/>
            <a:ext cx="1065292" cy="369332"/>
          </a:xfrm>
          <a:prstGeom prst="rect">
            <a:avLst/>
          </a:prstGeom>
        </p:spPr>
        <p:txBody>
          <a:bodyPr wrap="none">
            <a:spAutoFit/>
          </a:bodyPr>
          <a:lstStyle/>
          <a:p>
            <a:r>
              <a:rPr lang="en-US" altLang="zh-TW" spc="-1" dirty="0">
                <a:solidFill>
                  <a:srgbClr val="000000"/>
                </a:solidFill>
                <a:latin typeface="Calibri"/>
              </a:rPr>
              <a:t>114/7/31</a:t>
            </a:r>
            <a:endParaRPr lang="zh-TW" altLang="en-US" dirty="0"/>
          </a:p>
        </p:txBody>
      </p:sp>
      <p:sp>
        <p:nvSpPr>
          <p:cNvPr id="32" name="向右箭號 31"/>
          <p:cNvSpPr/>
          <p:nvPr/>
        </p:nvSpPr>
        <p:spPr>
          <a:xfrm>
            <a:off x="5627420" y="3731272"/>
            <a:ext cx="1241912" cy="751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924513" y="3776643"/>
            <a:ext cx="2096177" cy="1477328"/>
          </a:xfrm>
          <a:prstGeom prst="rect">
            <a:avLst/>
          </a:prstGeom>
          <a:noFill/>
        </p:spPr>
        <p:txBody>
          <a:bodyPr wrap="square" rtlCol="0">
            <a:spAutoFit/>
          </a:bodyPr>
          <a:lstStyle/>
          <a:p>
            <a:r>
              <a:rPr lang="zh-TW" altLang="en-US" b="1" spc="-1" dirty="0">
                <a:solidFill>
                  <a:srgbClr val="FF0000"/>
                </a:solidFill>
                <a:latin typeface="微軟正黑體"/>
                <a:ea typeface="微軟正黑體"/>
              </a:rPr>
              <a:t>總共需要四份</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成立時的投保名冊必須滿五人才能成立保單。</a:t>
            </a:r>
            <a:endParaRPr lang="en-US" altLang="zh-TW" b="1" spc="-1" dirty="0">
              <a:solidFill>
                <a:srgbClr val="FF0000"/>
              </a:solidFill>
              <a:latin typeface="微軟正黑體"/>
              <a:ea typeface="微軟正黑體"/>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CustomShape 1"/>
          <p:cNvSpPr/>
          <p:nvPr/>
        </p:nvSpPr>
        <p:spPr>
          <a:xfrm>
            <a:off x="811800" y="1559880"/>
            <a:ext cx="8157600" cy="1309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4000" b="1" strike="noStrike" spc="-1">
                <a:solidFill>
                  <a:srgbClr val="0000FF"/>
                </a:solidFill>
                <a:latin typeface="微軟正黑體"/>
                <a:ea typeface="微軟正黑體"/>
              </a:rPr>
              <a:t>如果有中途加保情況，應如何投保?</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 </a:t>
            </a:r>
            <a:endParaRPr lang="en-US" sz="4000" b="0" strike="noStrike" spc="-1">
              <a:latin typeface="Arial"/>
            </a:endParaRPr>
          </a:p>
        </p:txBody>
      </p:sp>
      <p:sp>
        <p:nvSpPr>
          <p:cNvPr id="565" name="CustomShape 2"/>
          <p:cNvSpPr/>
          <p:nvPr/>
        </p:nvSpPr>
        <p:spPr>
          <a:xfrm>
            <a:off x="0" y="2986920"/>
            <a:ext cx="90932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a:solidFill>
                  <a:srgbClr val="FF0000"/>
                </a:solidFill>
                <a:latin typeface="微軟正黑體"/>
                <a:ea typeface="微軟正黑體"/>
              </a:rPr>
              <a:t>請直接到系統操作加保即可</a:t>
            </a:r>
            <a:endParaRPr lang="en-US" sz="2800" b="0" strike="noStrike" spc="-1">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755640" y="2565360"/>
            <a:ext cx="770364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如有本國大專校院學籍身份者可為承保對象，但需檢附「居留證號」、 「護照上的英文名字」 、 「國籍」 、 「性別」 。</a:t>
            </a:r>
            <a:endParaRPr lang="en-US" sz="2800" b="0" strike="noStrike" spc="-1">
              <a:latin typeface="Arial"/>
            </a:endParaRPr>
          </a:p>
        </p:txBody>
      </p:sp>
      <p:sp>
        <p:nvSpPr>
          <p:cNvPr id="567" name="CustomShape 2"/>
          <p:cNvSpPr/>
          <p:nvPr/>
        </p:nvSpPr>
        <p:spPr>
          <a:xfrm>
            <a:off x="410760" y="105264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陸生或外籍學生是否可投保?</a:t>
            </a:r>
            <a:endParaRPr lang="en-US" sz="4000" b="0" strike="noStrike" spc="-1">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684180" y="2332810"/>
            <a:ext cx="770364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nSpc>
                <a:spcPct val="100000"/>
              </a:lnSpc>
              <a:buClr>
                <a:srgbClr val="FF0000"/>
              </a:buClr>
            </a:pPr>
            <a:r>
              <a:rPr lang="en-US" sz="2800" b="1" strike="noStrike" spc="-1" dirty="0" err="1">
                <a:solidFill>
                  <a:srgbClr val="FF0000"/>
                </a:solidFill>
                <a:latin typeface="微軟正黑體"/>
                <a:ea typeface="微軟正黑體"/>
              </a:rPr>
              <a:t>可以，如前往之地區經外交部公佈國外旅遊警示分級表為「紅色警示區」為不保，如有疑慮請洽本公司服務窗口</a:t>
            </a:r>
            <a:r>
              <a:rPr lang="en-US" sz="2800" b="1" strike="noStrike" spc="-1" dirty="0">
                <a:solidFill>
                  <a:srgbClr val="FF0000"/>
                </a:solidFill>
                <a:latin typeface="微軟正黑體"/>
                <a:ea typeface="微軟正黑體"/>
              </a:rPr>
              <a:t>。</a:t>
            </a:r>
          </a:p>
          <a:p>
            <a:pPr marL="360">
              <a:lnSpc>
                <a:spcPct val="100000"/>
              </a:lnSpc>
              <a:buClr>
                <a:srgbClr val="FF0000"/>
              </a:buClr>
            </a:pPr>
            <a:endParaRPr lang="en-US" sz="2800" b="1" spc="-1" dirty="0">
              <a:solidFill>
                <a:srgbClr val="FF0000"/>
              </a:solidFill>
              <a:latin typeface="微軟正黑體"/>
              <a:ea typeface="微軟正黑體"/>
            </a:endParaRPr>
          </a:p>
        </p:txBody>
      </p:sp>
      <p:sp>
        <p:nvSpPr>
          <p:cNvPr id="571"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分派至國外之實習學生是否可投保？</a:t>
            </a:r>
            <a:endParaRPr lang="en-US" sz="4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1008000" y="1319400"/>
            <a:ext cx="8135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保險費：                                                                                          </a:t>
            </a:r>
            <a:r>
              <a:rPr lang="en-US" sz="1200" b="1" strike="noStrike" spc="-1">
                <a:solidFill>
                  <a:srgbClr val="000000"/>
                </a:solidFill>
                <a:latin typeface="微軟正黑體"/>
                <a:ea typeface="微軟正黑體"/>
              </a:rPr>
              <a:t>單位：新臺幣 </a:t>
            </a:r>
            <a:r>
              <a:rPr lang="en-US" sz="1800" b="1" strike="noStrike" spc="-1">
                <a:solidFill>
                  <a:srgbClr val="FF0000"/>
                </a:solidFill>
                <a:latin typeface="微軟正黑體"/>
                <a:ea typeface="微軟正黑體"/>
              </a:rPr>
              <a:t>                                                                                              </a:t>
            </a:r>
            <a:endParaRPr lang="en-US" sz="1800" b="0" strike="noStrike" spc="-1">
              <a:latin typeface="Arial"/>
            </a:endParaRPr>
          </a:p>
          <a:p>
            <a:pPr>
              <a:lnSpc>
                <a:spcPct val="100000"/>
              </a:lnSpc>
            </a:pPr>
            <a:endParaRPr lang="en-US" sz="1800" b="0" strike="noStrike" spc="-1">
              <a:latin typeface="Arial"/>
            </a:endParaRPr>
          </a:p>
        </p:txBody>
      </p:sp>
      <p:graphicFrame>
        <p:nvGraphicFramePr>
          <p:cNvPr id="117" name="Table 2"/>
          <p:cNvGraphicFramePr/>
          <p:nvPr>
            <p:extLst>
              <p:ext uri="{D42A27DB-BD31-4B8C-83A1-F6EECF244321}">
                <p14:modId xmlns:p14="http://schemas.microsoft.com/office/powerpoint/2010/main" val="3787369367"/>
              </p:ext>
            </p:extLst>
          </p:nvPr>
        </p:nvGraphicFramePr>
        <p:xfrm>
          <a:off x="2532960" y="1005983"/>
          <a:ext cx="4292280" cy="5233424"/>
        </p:xfrm>
        <a:graphic>
          <a:graphicData uri="http://schemas.openxmlformats.org/drawingml/2006/table">
            <a:tbl>
              <a:tblPr/>
              <a:tblGrid>
                <a:gridCol w="2112480">
                  <a:extLst>
                    <a:ext uri="{9D8B030D-6E8A-4147-A177-3AD203B41FA5}">
                      <a16:colId xmlns:a16="http://schemas.microsoft.com/office/drawing/2014/main" val="20000"/>
                    </a:ext>
                  </a:extLst>
                </a:gridCol>
                <a:gridCol w="2179800">
                  <a:extLst>
                    <a:ext uri="{9D8B030D-6E8A-4147-A177-3AD203B41FA5}">
                      <a16:colId xmlns:a16="http://schemas.microsoft.com/office/drawing/2014/main" val="20001"/>
                    </a:ext>
                  </a:extLst>
                </a:gridCol>
              </a:tblGrid>
              <a:tr h="373816">
                <a:tc>
                  <a:txBody>
                    <a:bodyPr/>
                    <a:lstStyle/>
                    <a:p>
                      <a:pPr algn="ctr">
                        <a:lnSpc>
                          <a:spcPct val="100000"/>
                        </a:lnSpc>
                      </a:pPr>
                      <a:r>
                        <a:rPr lang="en-US" sz="1800" b="1" strike="noStrike" spc="-1" dirty="0" err="1">
                          <a:solidFill>
                            <a:srgbClr val="000000"/>
                          </a:solidFill>
                          <a:latin typeface="Arial"/>
                          <a:ea typeface="微軟正黑體"/>
                        </a:rPr>
                        <a:t>保險期間</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a:solidFill>
                            <a:srgbClr val="000000"/>
                          </a:solidFill>
                          <a:latin typeface="Arial"/>
                          <a:ea typeface="微軟正黑體"/>
                        </a:rPr>
                        <a:t>每人保險費</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0"/>
                  </a:ext>
                </a:extLst>
              </a:tr>
              <a:tr h="373816">
                <a:tc>
                  <a:txBody>
                    <a:bodyPr/>
                    <a:lstStyle/>
                    <a:p>
                      <a:pPr algn="ctr">
                        <a:lnSpc>
                          <a:spcPct val="100000"/>
                        </a:lnSpc>
                      </a:pPr>
                      <a:r>
                        <a:rPr lang="en-US" sz="1800" b="1" strike="noStrike" spc="-1" dirty="0">
                          <a:solidFill>
                            <a:srgbClr val="000000"/>
                          </a:solidFill>
                          <a:latin typeface="Arial"/>
                          <a:ea typeface="微軟正黑體"/>
                        </a:rPr>
                        <a:t>12個月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a:solidFill>
                            <a:srgbClr val="000000"/>
                          </a:solidFill>
                          <a:latin typeface="Arial"/>
                          <a:ea typeface="微軟正黑體"/>
                        </a:rPr>
                        <a:t>600</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1"/>
                  </a:ext>
                </a:extLst>
              </a:tr>
              <a:tr h="373816">
                <a:tc>
                  <a:txBody>
                    <a:bodyPr/>
                    <a:lstStyle/>
                    <a:p>
                      <a:pPr algn="ctr">
                        <a:lnSpc>
                          <a:spcPct val="100000"/>
                        </a:lnSpc>
                      </a:pPr>
                      <a:r>
                        <a:rPr lang="en-US" sz="1800" b="1" strike="noStrike" spc="-1" dirty="0">
                          <a:solidFill>
                            <a:srgbClr val="000000"/>
                          </a:solidFill>
                          <a:latin typeface="Arial"/>
                          <a:ea typeface="微軟正黑體"/>
                        </a:rPr>
                        <a:t>11個月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a:solidFill>
                            <a:srgbClr val="000000"/>
                          </a:solidFill>
                          <a:latin typeface="Arial"/>
                          <a:ea typeface="微軟正黑體"/>
                        </a:rPr>
                        <a:t>570</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2"/>
                  </a:ext>
                </a:extLst>
              </a:tr>
              <a:tr h="373816">
                <a:tc>
                  <a:txBody>
                    <a:bodyPr/>
                    <a:lstStyle/>
                    <a:p>
                      <a:pPr algn="ctr">
                        <a:lnSpc>
                          <a:spcPct val="100000"/>
                        </a:lnSpc>
                      </a:pPr>
                      <a:r>
                        <a:rPr lang="en-US" sz="1800" b="1" strike="noStrike" spc="-1" dirty="0">
                          <a:solidFill>
                            <a:srgbClr val="000000"/>
                          </a:solidFill>
                          <a:latin typeface="Arial"/>
                          <a:ea typeface="微軟正黑體"/>
                        </a:rPr>
                        <a:t>10個月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540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3"/>
                  </a:ext>
                </a:extLst>
              </a:tr>
              <a:tr h="373816">
                <a:tc>
                  <a:txBody>
                    <a:bodyPr/>
                    <a:lstStyle/>
                    <a:p>
                      <a:pPr algn="ctr">
                        <a:lnSpc>
                          <a:spcPct val="100000"/>
                        </a:lnSpc>
                      </a:pPr>
                      <a:r>
                        <a:rPr lang="en-US" sz="1800" b="1" strike="noStrike" spc="-1" dirty="0">
                          <a:solidFill>
                            <a:srgbClr val="000000"/>
                          </a:solidFill>
                          <a:latin typeface="Arial"/>
                          <a:ea typeface="微軟正黑體"/>
                        </a:rPr>
                        <a:t>9個月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510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4"/>
                  </a:ext>
                </a:extLst>
              </a:tr>
              <a:tr h="373816">
                <a:tc>
                  <a:txBody>
                    <a:bodyPr/>
                    <a:lstStyle/>
                    <a:p>
                      <a:pPr algn="ctr">
                        <a:lnSpc>
                          <a:spcPct val="100000"/>
                        </a:lnSpc>
                      </a:pPr>
                      <a:r>
                        <a:rPr lang="en-US" sz="1800" b="1" strike="noStrike" spc="-1">
                          <a:solidFill>
                            <a:srgbClr val="000000"/>
                          </a:solidFill>
                          <a:latin typeface="Arial"/>
                          <a:ea typeface="微軟正黑體"/>
                        </a:rPr>
                        <a:t>8個月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480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5"/>
                  </a:ext>
                </a:extLst>
              </a:tr>
              <a:tr h="373816">
                <a:tc>
                  <a:txBody>
                    <a:bodyPr/>
                    <a:lstStyle/>
                    <a:p>
                      <a:pPr algn="ctr">
                        <a:lnSpc>
                          <a:spcPct val="100000"/>
                        </a:lnSpc>
                      </a:pPr>
                      <a:r>
                        <a:rPr lang="en-US" sz="1800" b="1" strike="noStrike" spc="-1">
                          <a:solidFill>
                            <a:srgbClr val="000000"/>
                          </a:solidFill>
                          <a:latin typeface="Arial"/>
                          <a:ea typeface="微軟正黑體"/>
                        </a:rPr>
                        <a:t>7個月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450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6"/>
                  </a:ext>
                </a:extLst>
              </a:tr>
              <a:tr h="373816">
                <a:tc>
                  <a:txBody>
                    <a:bodyPr/>
                    <a:lstStyle/>
                    <a:p>
                      <a:pPr algn="ctr">
                        <a:lnSpc>
                          <a:spcPct val="100000"/>
                        </a:lnSpc>
                      </a:pPr>
                      <a:r>
                        <a:rPr lang="en-US" sz="1800" b="1" strike="noStrike" spc="-1">
                          <a:solidFill>
                            <a:srgbClr val="000000"/>
                          </a:solidFill>
                          <a:latin typeface="Arial"/>
                          <a:ea typeface="微軟正黑體"/>
                        </a:rPr>
                        <a:t>6個月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390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7"/>
                  </a:ext>
                </a:extLst>
              </a:tr>
              <a:tr h="373816">
                <a:tc>
                  <a:txBody>
                    <a:bodyPr/>
                    <a:lstStyle/>
                    <a:p>
                      <a:pPr algn="ctr">
                        <a:lnSpc>
                          <a:spcPct val="100000"/>
                        </a:lnSpc>
                      </a:pPr>
                      <a:r>
                        <a:rPr lang="en-US" sz="1800" b="1" strike="noStrike" spc="-1">
                          <a:solidFill>
                            <a:srgbClr val="000000"/>
                          </a:solidFill>
                          <a:latin typeface="Arial"/>
                          <a:ea typeface="微軟正黑體"/>
                        </a:rPr>
                        <a:t>5個月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330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8"/>
                  </a:ext>
                </a:extLst>
              </a:tr>
              <a:tr h="373816">
                <a:tc>
                  <a:txBody>
                    <a:bodyPr/>
                    <a:lstStyle/>
                    <a:p>
                      <a:pPr algn="ctr">
                        <a:lnSpc>
                          <a:spcPct val="100000"/>
                        </a:lnSpc>
                      </a:pPr>
                      <a:r>
                        <a:rPr lang="en-US" sz="1800" b="1" strike="noStrike" spc="-1">
                          <a:solidFill>
                            <a:srgbClr val="000000"/>
                          </a:solidFill>
                          <a:latin typeface="Arial"/>
                          <a:ea typeface="微軟正黑體"/>
                        </a:rPr>
                        <a:t>4個月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270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9"/>
                  </a:ext>
                </a:extLst>
              </a:tr>
              <a:tr h="373816">
                <a:tc>
                  <a:txBody>
                    <a:bodyPr/>
                    <a:lstStyle/>
                    <a:p>
                      <a:pPr algn="ctr">
                        <a:lnSpc>
                          <a:spcPct val="100000"/>
                        </a:lnSpc>
                      </a:pPr>
                      <a:r>
                        <a:rPr lang="en-US" sz="1800" b="1" strike="noStrike" spc="-1">
                          <a:solidFill>
                            <a:srgbClr val="000000"/>
                          </a:solidFill>
                          <a:latin typeface="Arial"/>
                          <a:ea typeface="微軟正黑體"/>
                        </a:rPr>
                        <a:t>3個月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210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10"/>
                  </a:ext>
                </a:extLst>
              </a:tr>
              <a:tr h="373816">
                <a:tc>
                  <a:txBody>
                    <a:bodyPr/>
                    <a:lstStyle/>
                    <a:p>
                      <a:pPr algn="ctr">
                        <a:lnSpc>
                          <a:spcPct val="100000"/>
                        </a:lnSpc>
                      </a:pPr>
                      <a:r>
                        <a:rPr lang="en-US" sz="1800" b="1" strike="noStrike" spc="-1">
                          <a:solidFill>
                            <a:srgbClr val="000000"/>
                          </a:solidFill>
                          <a:latin typeface="Arial"/>
                          <a:ea typeface="微軟正黑體"/>
                        </a:rPr>
                        <a:t>2個月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150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11"/>
                  </a:ext>
                </a:extLst>
              </a:tr>
              <a:tr h="373816">
                <a:tc>
                  <a:txBody>
                    <a:bodyPr/>
                    <a:lstStyle/>
                    <a:p>
                      <a:pPr algn="ctr">
                        <a:lnSpc>
                          <a:spcPct val="100000"/>
                        </a:lnSpc>
                      </a:pPr>
                      <a:r>
                        <a:rPr lang="en-US" sz="1800" b="1" strike="noStrike" spc="-1">
                          <a:solidFill>
                            <a:srgbClr val="000000"/>
                          </a:solidFill>
                          <a:latin typeface="Arial"/>
                          <a:ea typeface="微軟正黑體"/>
                        </a:rPr>
                        <a:t>1個月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90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12"/>
                  </a:ext>
                </a:extLst>
              </a:tr>
              <a:tr h="373816">
                <a:tc>
                  <a:txBody>
                    <a:bodyPr/>
                    <a:lstStyle/>
                    <a:p>
                      <a:pPr algn="ctr">
                        <a:lnSpc>
                          <a:spcPct val="100000"/>
                        </a:lnSpc>
                      </a:pPr>
                      <a:r>
                        <a:rPr lang="en-US" sz="1800" b="1" strike="noStrike" spc="-1">
                          <a:solidFill>
                            <a:srgbClr val="000000"/>
                          </a:solidFill>
                          <a:latin typeface="Arial"/>
                          <a:ea typeface="微軟正黑體"/>
                        </a:rPr>
                        <a:t>1日</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30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13"/>
                  </a:ext>
                </a:extLst>
              </a:tr>
            </a:tbl>
          </a:graphicData>
        </a:graphic>
      </p:graphicFrame>
      <p:sp>
        <p:nvSpPr>
          <p:cNvPr id="119" name="CustomShape 3"/>
          <p:cNvSpPr/>
          <p:nvPr/>
        </p:nvSpPr>
        <p:spPr>
          <a:xfrm>
            <a:off x="2584080" y="245700"/>
            <a:ext cx="42411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保費收取計算方式</a:t>
            </a:r>
            <a:endParaRPr lang="en-US" sz="4000" b="0" strike="noStrike" spc="-1" dirty="0">
              <a:latin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CustomShape 1"/>
          <p:cNvSpPr/>
          <p:nvPr/>
        </p:nvSpPr>
        <p:spPr>
          <a:xfrm>
            <a:off x="755640" y="2565360"/>
            <a:ext cx="770364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nSpc>
                <a:spcPct val="100000"/>
              </a:lnSpc>
              <a:buClr>
                <a:srgbClr val="FF0000"/>
              </a:buClr>
            </a:pPr>
            <a:r>
              <a:rPr lang="en-US" sz="2800" b="1" strike="noStrike" spc="-1" dirty="0" err="1">
                <a:solidFill>
                  <a:srgbClr val="FF0000"/>
                </a:solidFill>
                <a:latin typeface="微軟正黑體"/>
                <a:ea typeface="微軟正黑體"/>
              </a:rPr>
              <a:t>本專案僅承保具大專校院身份之實習學生，如交換學生非為實習學生，將不適用本專案</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575"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交換學生是否可投保？</a:t>
            </a:r>
            <a:endParaRPr lang="en-US" sz="4000" b="0" strike="noStrike" spc="-1">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ustomShape 1"/>
          <p:cNvSpPr/>
          <p:nvPr/>
        </p:nvSpPr>
        <p:spPr>
          <a:xfrm>
            <a:off x="251640" y="1052640"/>
            <a:ext cx="8856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3200" b="1" strike="noStrike" spc="-1">
                <a:solidFill>
                  <a:srgbClr val="0000FF"/>
                </a:solidFill>
                <a:latin typeface="微軟正黑體"/>
                <a:ea typeface="微軟正黑體"/>
              </a:rPr>
              <a:t>投保名冊的起始日期與終止日期的實際時間點?</a:t>
            </a:r>
            <a:endParaRPr lang="en-US" sz="3200" b="0" strike="noStrike" spc="-1">
              <a:latin typeface="Arial"/>
            </a:endParaRPr>
          </a:p>
        </p:txBody>
      </p:sp>
      <p:sp>
        <p:nvSpPr>
          <p:cNvPr id="581" name="CustomShape 2"/>
          <p:cNvSpPr/>
          <p:nvPr/>
        </p:nvSpPr>
        <p:spPr>
          <a:xfrm>
            <a:off x="395640" y="1989000"/>
            <a:ext cx="8568720" cy="264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從起始日期午夜0時至終止日期午夜0時 </a:t>
            </a:r>
            <a:endParaRPr lang="en-US" sz="2800" b="0" strike="noStrike" spc="-1">
              <a:latin typeface="Arial"/>
            </a:endParaRPr>
          </a:p>
          <a:p>
            <a:pPr>
              <a:lnSpc>
                <a:spcPct val="100000"/>
              </a:lnSpc>
            </a:pP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範例：從1/1 午夜0時生效5個月至6/1的午夜0時。</a:t>
            </a: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因此6/1的0時開始就沒有保障，因此當天6/1是不會有保障的。</a:t>
            </a:r>
            <a:endParaRPr lang="en-US" sz="2800" b="0" strike="noStrike" spc="-1">
              <a:latin typeface="Arial"/>
            </a:endParaRPr>
          </a:p>
        </p:txBody>
      </p:sp>
      <p:pic>
        <p:nvPicPr>
          <p:cNvPr id="582" name="圖片 8"/>
          <p:cNvPicPr/>
          <p:nvPr/>
        </p:nvPicPr>
        <p:blipFill>
          <a:blip r:embed="rId2"/>
          <a:stretch/>
        </p:blipFill>
        <p:spPr>
          <a:xfrm>
            <a:off x="2801160" y="4574880"/>
            <a:ext cx="2504880" cy="1542600"/>
          </a:xfrm>
          <a:prstGeom prst="rect">
            <a:avLst/>
          </a:prstGeom>
          <a:ln>
            <a:solidFill>
              <a:schemeClr val="tx2"/>
            </a:solidFill>
          </a:ln>
        </p:spPr>
      </p:pic>
      <p:sp>
        <p:nvSpPr>
          <p:cNvPr id="583" name="CustomShape 3"/>
          <p:cNvSpPr/>
          <p:nvPr/>
        </p:nvSpPr>
        <p:spPr>
          <a:xfrm>
            <a:off x="3505680" y="4113000"/>
            <a:ext cx="10954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FF0000"/>
                </a:solidFill>
                <a:latin typeface="微軟正黑體"/>
                <a:ea typeface="微軟正黑體"/>
              </a:rPr>
              <a:t>示意圖</a:t>
            </a:r>
            <a:endParaRPr lang="en-US" sz="2400" b="0" strike="noStrike" spc="-1">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CustomShape 1"/>
          <p:cNvSpPr/>
          <p:nvPr/>
        </p:nvSpPr>
        <p:spPr>
          <a:xfrm>
            <a:off x="234000" y="2995479"/>
            <a:ext cx="86760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a:solidFill>
                  <a:srgbClr val="FF0000"/>
                </a:solidFill>
                <a:latin typeface="微軟正黑體"/>
                <a:ea typeface="微軟正黑體"/>
              </a:rPr>
              <a:t> </a:t>
            </a:r>
            <a:r>
              <a:rPr lang="en-US" sz="2800" b="1" strike="noStrike" spc="-1" dirty="0" err="1">
                <a:solidFill>
                  <a:srgbClr val="FF0000"/>
                </a:solidFill>
                <a:latin typeface="微軟正黑體"/>
                <a:ea typeface="微軟正黑體"/>
              </a:rPr>
              <a:t>可以，將視為個案協助處理</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585" name="CustomShape 2"/>
          <p:cNvSpPr/>
          <p:nvPr/>
        </p:nvSpPr>
        <p:spPr>
          <a:xfrm>
            <a:off x="260640" y="1124640"/>
            <a:ext cx="9036000" cy="15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zh-TW" altLang="en-US" sz="3600" b="1" strike="noStrike" spc="-1" dirty="0">
                <a:solidFill>
                  <a:srgbClr val="0000FF"/>
                </a:solidFill>
                <a:latin typeface="微軟正黑體"/>
                <a:ea typeface="微軟正黑體"/>
              </a:rPr>
              <a:t>收據</a:t>
            </a:r>
            <a:endParaRPr lang="en-US" altLang="zh-TW" sz="3600" b="1" strike="noStrike" spc="-1" dirty="0">
              <a:solidFill>
                <a:srgbClr val="0000FF"/>
              </a:solidFill>
              <a:latin typeface="微軟正黑體"/>
              <a:ea typeface="微軟正黑體"/>
            </a:endParaRPr>
          </a:p>
          <a:p>
            <a:pPr algn="ctr">
              <a:lnSpc>
                <a:spcPct val="100000"/>
              </a:lnSpc>
            </a:pPr>
            <a:r>
              <a:rPr lang="zh-TW" altLang="en-US" sz="3600" b="1" spc="-1" dirty="0">
                <a:solidFill>
                  <a:srgbClr val="0000FF"/>
                </a:solidFill>
                <a:latin typeface="微軟正黑體"/>
                <a:ea typeface="微軟正黑體"/>
              </a:rPr>
              <a:t>會於完成投保會</a:t>
            </a:r>
            <a:r>
              <a:rPr lang="en-US" altLang="zh-TW" sz="3600" b="1" spc="-1" dirty="0">
                <a:solidFill>
                  <a:srgbClr val="0000FF"/>
                </a:solidFill>
                <a:latin typeface="微軟正黑體"/>
                <a:ea typeface="微軟正黑體"/>
              </a:rPr>
              <a:t>15</a:t>
            </a:r>
            <a:r>
              <a:rPr lang="zh-TW" altLang="en-US" sz="3600" b="1" spc="-1" dirty="0">
                <a:solidFill>
                  <a:srgbClr val="0000FF"/>
                </a:solidFill>
                <a:latin typeface="微軟正黑體"/>
                <a:ea typeface="微軟正黑體"/>
              </a:rPr>
              <a:t>個工作天內提供</a:t>
            </a:r>
            <a:r>
              <a:rPr lang="en-US" altLang="zh-TW" sz="3600" b="1" spc="-1" dirty="0">
                <a:solidFill>
                  <a:srgbClr val="0000FF"/>
                </a:solidFill>
                <a:latin typeface="微軟正黑體"/>
                <a:ea typeface="微軟正黑體"/>
              </a:rPr>
              <a:t>!</a:t>
            </a:r>
            <a:endParaRPr lang="en-US" sz="3600" b="1" strike="noStrike" spc="-1" dirty="0">
              <a:solidFill>
                <a:srgbClr val="0000FF"/>
              </a:solidFill>
              <a:latin typeface="微軟正黑體"/>
              <a:ea typeface="微軟正黑體"/>
            </a:endParaRPr>
          </a:p>
          <a:p>
            <a:pPr algn="ctr">
              <a:lnSpc>
                <a:spcPct val="100000"/>
              </a:lnSpc>
            </a:pPr>
            <a:endParaRPr lang="en-US" sz="3600" b="1" strike="noStrike" spc="-1" dirty="0">
              <a:solidFill>
                <a:srgbClr val="0000FF"/>
              </a:solidFill>
              <a:latin typeface="微軟正黑體"/>
              <a:ea typeface="微軟正黑體"/>
            </a:endParaRPr>
          </a:p>
          <a:p>
            <a:pPr algn="ctr">
              <a:lnSpc>
                <a:spcPct val="100000"/>
              </a:lnSpc>
            </a:pPr>
            <a:endParaRPr lang="en-US" sz="3600" b="0" strike="noStrike" spc="-1" dirty="0">
              <a:latin typeface="Arial"/>
            </a:endParaRPr>
          </a:p>
        </p:txBody>
      </p:sp>
      <p:sp>
        <p:nvSpPr>
          <p:cNvPr id="2" name="CustomShape 1">
            <a:extLst>
              <a:ext uri="{FF2B5EF4-FFF2-40B4-BE49-F238E27FC236}">
                <a16:creationId xmlns:a16="http://schemas.microsoft.com/office/drawing/2014/main" id="{C1417A7C-7216-1516-C40E-EE0E0CB0FE83}"/>
              </a:ext>
            </a:extLst>
          </p:cNvPr>
          <p:cNvSpPr/>
          <p:nvPr/>
        </p:nvSpPr>
        <p:spPr>
          <a:xfrm>
            <a:off x="685980" y="2402757"/>
            <a:ext cx="777204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zh-TW" altLang="en-US" sz="2800" b="1" spc="-1" dirty="0">
                <a:latin typeface="微軟正黑體"/>
                <a:ea typeface="微軟正黑體"/>
              </a:rPr>
              <a:t>如果學校急需收據核銷</a:t>
            </a:r>
            <a:r>
              <a:rPr lang="en-US" sz="2800" b="1" strike="noStrike" spc="-1" dirty="0">
                <a:latin typeface="微軟正黑體"/>
                <a:ea typeface="微軟正黑體"/>
              </a:rPr>
              <a:t>， </a:t>
            </a:r>
            <a:r>
              <a:rPr lang="zh-TW" altLang="en-US" sz="2800" b="1" strike="noStrike" spc="-1" dirty="0">
                <a:latin typeface="微軟正黑體"/>
                <a:ea typeface="微軟正黑體"/>
              </a:rPr>
              <a:t>可以另外提出嗎 </a:t>
            </a:r>
            <a:r>
              <a:rPr lang="en-US" altLang="zh-TW" sz="2800" b="1" strike="noStrike" spc="-1" dirty="0">
                <a:latin typeface="微軟正黑體"/>
                <a:ea typeface="微軟正黑體"/>
              </a:rPr>
              <a:t>?</a:t>
            </a:r>
            <a:endParaRPr lang="en-US" sz="2800" b="0" strike="noStrike" spc="-1" dirty="0">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57240" y="2997000"/>
            <a:ext cx="920088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dirty="0" err="1">
                <a:solidFill>
                  <a:srgbClr val="FF0000"/>
                </a:solidFill>
                <a:latin typeface="微軟正黑體"/>
                <a:ea typeface="微軟正黑體"/>
              </a:rPr>
              <a:t>退保以後，於三個月內可以收到款項</a:t>
            </a:r>
            <a:r>
              <a:rPr lang="en-US" sz="3200" b="1" strike="noStrike" spc="-1" dirty="0">
                <a:solidFill>
                  <a:srgbClr val="FF0000"/>
                </a:solidFill>
                <a:latin typeface="微軟正黑體"/>
                <a:ea typeface="微軟正黑體"/>
              </a:rPr>
              <a:t>。</a:t>
            </a:r>
            <a:endParaRPr lang="en-US" sz="3200" b="0" strike="noStrike" spc="-1" dirty="0">
              <a:latin typeface="Arial"/>
            </a:endParaRPr>
          </a:p>
          <a:p>
            <a:pPr algn="ctr">
              <a:lnSpc>
                <a:spcPct val="100000"/>
              </a:lnSpc>
            </a:pPr>
            <a:r>
              <a:rPr lang="en-US" sz="3200" b="1" strike="noStrike" spc="-1" dirty="0" err="1">
                <a:solidFill>
                  <a:srgbClr val="FF0000"/>
                </a:solidFill>
                <a:latin typeface="微軟正黑體"/>
                <a:ea typeface="微軟正黑體"/>
              </a:rPr>
              <a:t>但學校有關帳相關障礙時須提早收到請再另外提出</a:t>
            </a:r>
            <a:endParaRPr lang="en-US" sz="3200" b="0" strike="noStrike" spc="-1" dirty="0">
              <a:latin typeface="Arial"/>
            </a:endParaRPr>
          </a:p>
        </p:txBody>
      </p:sp>
      <p:sp>
        <p:nvSpPr>
          <p:cNvPr id="589" name="CustomShape 2"/>
          <p:cNvSpPr/>
          <p:nvPr/>
        </p:nvSpPr>
        <p:spPr>
          <a:xfrm>
            <a:off x="251640" y="16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退保送件後，多久可以收到款項？</a:t>
            </a:r>
            <a:endParaRPr lang="en-US" sz="4000" b="0" strike="noStrike" spc="-1">
              <a:latin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827640" y="2086703"/>
            <a:ext cx="77720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solidFill>
                  <a:srgbClr val="FF0000"/>
                </a:solidFill>
                <a:latin typeface="微軟正黑體"/>
                <a:ea typeface="微軟正黑體"/>
              </a:rPr>
              <a:t>於收到實體收據後</a:t>
            </a:r>
            <a:r>
              <a:rPr lang="en-US" sz="2800" b="1" strike="noStrike" spc="-1" dirty="0">
                <a:solidFill>
                  <a:srgbClr val="FF0000"/>
                </a:solidFill>
                <a:latin typeface="微軟正黑體"/>
                <a:ea typeface="微軟正黑體"/>
              </a:rPr>
              <a:t>， </a:t>
            </a:r>
            <a:r>
              <a:rPr lang="en-US" altLang="zh-TW" sz="2800" b="1" strike="noStrike" spc="-1" dirty="0" smtClean="0">
                <a:solidFill>
                  <a:srgbClr val="FF0000"/>
                </a:solidFill>
                <a:latin typeface="微軟正黑體"/>
                <a:ea typeface="微軟正黑體"/>
              </a:rPr>
              <a:t>3</a:t>
            </a:r>
            <a:r>
              <a:rPr lang="en-US" sz="2800" b="1" strike="noStrike" spc="-1" dirty="0" smtClean="0">
                <a:solidFill>
                  <a:srgbClr val="FF0000"/>
                </a:solidFill>
                <a:latin typeface="微軟正黑體"/>
                <a:ea typeface="微軟正黑體"/>
              </a:rPr>
              <a:t>0</a:t>
            </a:r>
            <a:r>
              <a:rPr lang="en-US" sz="2800" b="1" strike="noStrike" spc="-1" dirty="0">
                <a:solidFill>
                  <a:srgbClr val="FF0000"/>
                </a:solidFill>
                <a:latin typeface="微軟正黑體"/>
                <a:ea typeface="微軟正黑體"/>
              </a:rPr>
              <a:t>日內繳納保險費。</a:t>
            </a:r>
            <a:endParaRPr lang="en-US" sz="2800" b="0" strike="noStrike" spc="-1" dirty="0">
              <a:latin typeface="Arial"/>
            </a:endParaRPr>
          </a:p>
        </p:txBody>
      </p:sp>
      <p:sp>
        <p:nvSpPr>
          <p:cNvPr id="593" name="CustomShape 2"/>
          <p:cNvSpPr/>
          <p:nvPr/>
        </p:nvSpPr>
        <p:spPr>
          <a:xfrm>
            <a:off x="251640" y="75168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保費需於何時完成繳納？                   匯款證明如何提供給本公司?</a:t>
            </a:r>
            <a:endParaRPr lang="en-US" sz="4000" b="0" strike="noStrike" spc="-1">
              <a:latin typeface="Arial"/>
            </a:endParaRPr>
          </a:p>
        </p:txBody>
      </p:sp>
      <p:sp>
        <p:nvSpPr>
          <p:cNvPr id="596" name="CustomShape 3"/>
          <p:cNvSpPr/>
          <p:nvPr/>
        </p:nvSpPr>
        <p:spPr>
          <a:xfrm>
            <a:off x="827640" y="2796046"/>
            <a:ext cx="691236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400" b="1" strike="noStrike" spc="-1" dirty="0" err="1">
                <a:solidFill>
                  <a:srgbClr val="FF0000"/>
                </a:solidFill>
                <a:latin typeface="微軟正黑體"/>
                <a:ea typeface="微軟正黑體"/>
              </a:rPr>
              <a:t>學校</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各科系</a:t>
            </a:r>
            <a:r>
              <a:rPr lang="en-US" altLang="zh-TW" sz="2400" b="1" strike="noStrike" spc="-1" dirty="0">
                <a:solidFill>
                  <a:srgbClr val="FF0000"/>
                </a:solidFill>
                <a:latin typeface="微軟正黑體"/>
                <a:ea typeface="微軟正黑體"/>
              </a:rPr>
              <a:t>)</a:t>
            </a:r>
            <a:r>
              <a:rPr lang="en-US" sz="2400" b="1" strike="noStrike" spc="-1" dirty="0" smtClean="0">
                <a:solidFill>
                  <a:srgbClr val="FF0000"/>
                </a:solidFill>
                <a:latin typeface="微軟正黑體"/>
                <a:ea typeface="微軟正黑體"/>
              </a:rPr>
              <a:t>需於</a:t>
            </a:r>
            <a:r>
              <a:rPr lang="en-US" altLang="zh-TW" sz="2400" b="1" strike="noStrike" spc="-1" dirty="0" smtClean="0">
                <a:solidFill>
                  <a:srgbClr val="FF0000"/>
                </a:solidFill>
                <a:latin typeface="微軟正黑體"/>
                <a:ea typeface="微軟正黑體"/>
              </a:rPr>
              <a:t>3</a:t>
            </a:r>
            <a:r>
              <a:rPr lang="en-US" sz="2400" b="1" strike="noStrike" spc="-1" dirty="0" smtClean="0">
                <a:solidFill>
                  <a:srgbClr val="FF0000"/>
                </a:solidFill>
                <a:latin typeface="微軟正黑體"/>
                <a:ea typeface="微軟正黑體"/>
              </a:rPr>
              <a:t>0</a:t>
            </a:r>
            <a:r>
              <a:rPr lang="en-US" sz="2400" b="1" strike="noStrike" spc="-1" dirty="0">
                <a:solidFill>
                  <a:srgbClr val="FF0000"/>
                </a:solidFill>
                <a:latin typeface="微軟正黑體"/>
                <a:ea typeface="微軟正黑體"/>
              </a:rPr>
              <a:t>日內完成保費繳納並上傳繳費證明置系統才算完成繳納作業</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未上傳繳費證明會造成無法銷帳</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投保系統會鎖住無法投保</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造成其他科系無法投保的困擾</a:t>
            </a:r>
            <a:r>
              <a:rPr lang="en-US" altLang="zh-TW" sz="2400" b="1" strike="noStrike" spc="-1" dirty="0">
                <a:solidFill>
                  <a:srgbClr val="FF0000"/>
                </a:solidFill>
                <a:latin typeface="微軟正黑體"/>
                <a:ea typeface="微軟正黑體"/>
              </a:rPr>
              <a:t>， </a:t>
            </a:r>
            <a:r>
              <a:rPr lang="zh-TW" altLang="en-US" sz="2400" b="1" strike="noStrike" spc="-1" dirty="0">
                <a:solidFill>
                  <a:srgbClr val="FF0000"/>
                </a:solidFill>
                <a:latin typeface="微軟正黑體"/>
                <a:ea typeface="微軟正黑體"/>
              </a:rPr>
              <a:t>所以務必上傳</a:t>
            </a:r>
            <a:r>
              <a:rPr lang="en-US" altLang="zh-TW" sz="2400" b="1" strike="noStrike" spc="-1" dirty="0" err="1">
                <a:solidFill>
                  <a:srgbClr val="FF0000"/>
                </a:solidFill>
                <a:latin typeface="微軟正黑體"/>
                <a:ea typeface="微軟正黑體"/>
              </a:rPr>
              <a:t>繳費證明置系統</a:t>
            </a:r>
            <a:r>
              <a:rPr lang="en-US" sz="2400" b="1" strike="noStrike" spc="-1" dirty="0">
                <a:solidFill>
                  <a:srgbClr val="FF0000"/>
                </a:solidFill>
                <a:latin typeface="微軟正黑體"/>
                <a:ea typeface="微軟正黑體"/>
              </a:rPr>
              <a:t>。</a:t>
            </a:r>
            <a:endParaRPr lang="en-US" sz="2400" b="0" strike="noStrike" spc="-1" dirty="0">
              <a:latin typeface="Arial"/>
            </a:endParaRPr>
          </a:p>
          <a:p>
            <a:pPr>
              <a:lnSpc>
                <a:spcPct val="100000"/>
              </a:lnSpc>
            </a:pPr>
            <a:endParaRPr lang="en-US" sz="2400" b="0" strike="noStrike" spc="-1" dirty="0">
              <a:latin typeface="Arial"/>
            </a:endParaRPr>
          </a:p>
          <a:p>
            <a:pPr marL="457200" indent="-456840">
              <a:lnSpc>
                <a:spcPct val="100000"/>
              </a:lnSpc>
              <a:buClr>
                <a:srgbClr val="FF0000"/>
              </a:buClr>
              <a:buFont typeface="Wingdings" charset="2"/>
              <a:buChar char=""/>
            </a:pPr>
            <a:r>
              <a:rPr lang="en-US" sz="2400" b="1" strike="noStrike" spc="-1" dirty="0" err="1">
                <a:solidFill>
                  <a:srgbClr val="FF0000"/>
                </a:solidFill>
                <a:latin typeface="微軟正黑體"/>
                <a:ea typeface="微軟正黑體"/>
              </a:rPr>
              <a:t>當學校</a:t>
            </a:r>
            <a:r>
              <a:rPr lang="en-US" sz="2400" b="1" strike="noStrike" spc="-1" dirty="0">
                <a:solidFill>
                  <a:srgbClr val="FF0000"/>
                </a:solidFill>
                <a:latin typeface="微軟正黑體"/>
                <a:ea typeface="微軟正黑體"/>
              </a:rPr>
              <a:t>(</a:t>
            </a:r>
            <a:r>
              <a:rPr lang="zh-TW" altLang="en-US" sz="2400" b="1" spc="-1" dirty="0">
                <a:solidFill>
                  <a:srgbClr val="FF0000"/>
                </a:solidFill>
                <a:latin typeface="微軟正黑體"/>
                <a:ea typeface="微軟正黑體"/>
              </a:rPr>
              <a:t>各科系</a:t>
            </a:r>
            <a:r>
              <a:rPr lang="en-US" altLang="zh-TW" sz="2400" b="1" spc="-1" dirty="0">
                <a:solidFill>
                  <a:srgbClr val="FF0000"/>
                </a:solidFill>
                <a:latin typeface="微軟正黑體"/>
                <a:ea typeface="微軟正黑體"/>
              </a:rPr>
              <a:t>)</a:t>
            </a:r>
            <a:r>
              <a:rPr lang="en-US" sz="2400" b="1" strike="noStrike" spc="-1" dirty="0" err="1">
                <a:solidFill>
                  <a:srgbClr val="FF0000"/>
                </a:solidFill>
                <a:latin typeface="微軟正黑體"/>
                <a:ea typeface="微軟正黑體"/>
              </a:rPr>
              <a:t>收到收據超過兩個月未繳納保險費</a:t>
            </a:r>
            <a:r>
              <a:rPr lang="en-US"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系統</a:t>
            </a:r>
            <a:r>
              <a:rPr lang="zh-TW" altLang="en-US" sz="2400" b="1" spc="-1" dirty="0">
                <a:solidFill>
                  <a:srgbClr val="FF0000"/>
                </a:solidFill>
                <a:latin typeface="微軟正黑體"/>
                <a:ea typeface="微軟正黑體"/>
              </a:rPr>
              <a:t>會鎖住</a:t>
            </a:r>
            <a:r>
              <a:rPr lang="en-US" sz="2400" b="1" strike="noStrike" spc="-1" dirty="0" err="1">
                <a:solidFill>
                  <a:srgbClr val="FF0000"/>
                </a:solidFill>
                <a:latin typeface="微軟正黑體"/>
                <a:ea typeface="微軟正黑體"/>
              </a:rPr>
              <a:t>全校投保作業</a:t>
            </a:r>
            <a:r>
              <a:rPr lang="en-US" sz="2400" b="1" strike="noStrike" spc="-1" dirty="0">
                <a:solidFill>
                  <a:srgbClr val="FF0000"/>
                </a:solidFill>
                <a:latin typeface="微軟正黑體"/>
                <a:ea typeface="微軟正黑體"/>
              </a:rPr>
              <a:t>，</a:t>
            </a:r>
            <a:r>
              <a:rPr lang="zh-TW" altLang="en-US" sz="2400" b="1" spc="-1" dirty="0">
                <a:solidFill>
                  <a:srgbClr val="FF0000"/>
                </a:solidFill>
                <a:latin typeface="微軟正黑體"/>
                <a:ea typeface="微軟正黑體"/>
              </a:rPr>
              <a:t>請務必依繳費期限繳納</a:t>
            </a:r>
            <a:r>
              <a:rPr lang="en-US" sz="2400" b="1" strike="noStrike" spc="-1" dirty="0">
                <a:solidFill>
                  <a:srgbClr val="FF0000"/>
                </a:solidFill>
                <a:latin typeface="微軟正黑體"/>
                <a:ea typeface="微軟正黑體"/>
              </a:rPr>
              <a:t>。</a:t>
            </a:r>
            <a:endParaRPr lang="en-US" sz="2400" b="0" strike="noStrike" spc="-1" dirty="0">
              <a:latin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755640" y="1484640"/>
            <a:ext cx="7703640" cy="6861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latin typeface="微軟正黑體"/>
                <a:ea typeface="微軟正黑體"/>
              </a:rPr>
              <a:t>方法一</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匯款繳費或轉帳：由本公司提供銀行匯款帳號</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匯款銀行:臺灣新光商業銀行</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戶名:新光人壽保險股份有限公司</a:t>
            </a:r>
            <a:r>
              <a:rPr lang="en-US" sz="2800" b="1" strike="noStrike" spc="-1" dirty="0">
                <a:latin typeface="微軟正黑體"/>
                <a:ea typeface="微軟正黑體"/>
              </a:rPr>
              <a:t>   </a:t>
            </a:r>
            <a:r>
              <a:rPr lang="en-US" sz="2800" b="1" strike="noStrike" spc="-1" dirty="0" err="1">
                <a:latin typeface="微軟正黑體"/>
                <a:ea typeface="微軟正黑體"/>
              </a:rPr>
              <a:t>城內分行</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新光銀行代號:103</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帳號:0116-10-100072-7</a:t>
            </a:r>
            <a:endParaRPr lang="en-US" sz="2800" b="0" strike="noStrike" spc="-1" dirty="0">
              <a:latin typeface="Arial"/>
            </a:endParaRPr>
          </a:p>
          <a:p>
            <a:pPr marL="457200" indent="-456840">
              <a:lnSpc>
                <a:spcPct val="100000"/>
              </a:lnSpc>
              <a:buClr>
                <a:srgbClr val="FF0000"/>
              </a:buClr>
              <a:buFont typeface="Wingdings" charset="2"/>
              <a:buChar char=""/>
            </a:pPr>
            <a:r>
              <a:rPr lang="en-US" sz="3600" b="1" strike="noStrike" spc="-1" dirty="0" err="1">
                <a:solidFill>
                  <a:srgbClr val="FF0000"/>
                </a:solidFill>
                <a:latin typeface="微軟正黑體"/>
                <a:ea typeface="微軟正黑體"/>
              </a:rPr>
              <a:t>轉帳務必一定要註明學校名稱或匯款人一定要學校名稱</a:t>
            </a: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p:txBody>
      </p:sp>
      <p:sp>
        <p:nvSpPr>
          <p:cNvPr id="598" name="CustomShape 2"/>
          <p:cNvSpPr/>
          <p:nvPr/>
        </p:nvSpPr>
        <p:spPr>
          <a:xfrm>
            <a:off x="251640" y="7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繳費方式為何？</a:t>
            </a:r>
            <a:endParaRPr lang="en-US" sz="4000" b="0" strike="noStrike" spc="-1">
              <a:latin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CustomShape 1"/>
          <p:cNvSpPr/>
          <p:nvPr/>
        </p:nvSpPr>
        <p:spPr>
          <a:xfrm>
            <a:off x="251640" y="1484640"/>
            <a:ext cx="889200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latin typeface="微軟正黑體"/>
                <a:ea typeface="微軟正黑體"/>
              </a:rPr>
              <a:t>方法二</a:t>
            </a:r>
            <a:endParaRPr lang="en-US" sz="2800" b="0" strike="noStrike" spc="-1" dirty="0">
              <a:latin typeface="Arial"/>
            </a:endParaRPr>
          </a:p>
          <a:p>
            <a:pPr algn="ctr">
              <a:lnSpc>
                <a:spcPct val="100000"/>
              </a:lnSpc>
            </a:pPr>
            <a:r>
              <a:rPr lang="en-US" sz="2800" b="1" strike="noStrike" spc="-1" dirty="0" err="1">
                <a:latin typeface="微軟正黑體"/>
                <a:ea typeface="微軟正黑體"/>
              </a:rPr>
              <a:t>透過支票實體寄送</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優先建議用方法一轉帳，且有轉帳證明等以利證明</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若學校必須透過支票的方式繳納者，請聯繫加退保窗口辦理</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考量實體支票寄送可能有遺失、寄送狀況等風險，因此以個案個別處理較為妥當</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p:txBody>
      </p:sp>
      <p:sp>
        <p:nvSpPr>
          <p:cNvPr id="602" name="CustomShape 2"/>
          <p:cNvSpPr/>
          <p:nvPr/>
        </p:nvSpPr>
        <p:spPr>
          <a:xfrm>
            <a:off x="251640" y="7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繳費方式為何？</a:t>
            </a:r>
            <a:endParaRPr lang="en-US" sz="4000" b="0" strike="noStrike" spc="-1">
              <a:latin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CustomShape 1"/>
          <p:cNvSpPr/>
          <p:nvPr/>
        </p:nvSpPr>
        <p:spPr>
          <a:xfrm>
            <a:off x="755640" y="2565360"/>
            <a:ext cx="770364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latin typeface="微軟正黑體"/>
                <a:ea typeface="微軟正黑體"/>
              </a:rPr>
              <a:t>意外傷害事故是指非由疾病引起的外來、突發事故</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a:t>
            </a:r>
            <a:r>
              <a:rPr lang="en-US" sz="2800" b="1" strike="noStrike" spc="-1" dirty="0" err="1">
                <a:latin typeface="微軟正黑體"/>
                <a:ea typeface="微軟正黑體"/>
              </a:rPr>
              <a:t>自殺』係屬被保險人故意行為，為本保險除外責任</a:t>
            </a:r>
            <a:r>
              <a:rPr lang="en-US" sz="2800" b="1" strike="noStrike" spc="-1" dirty="0">
                <a:latin typeface="微軟正黑體"/>
                <a:ea typeface="微軟正黑體"/>
              </a:rPr>
              <a:t>(</a:t>
            </a:r>
            <a:r>
              <a:rPr lang="en-US" sz="2800" b="1" strike="noStrike" spc="-1" dirty="0" err="1">
                <a:latin typeface="微軟正黑體"/>
                <a:ea typeface="微軟正黑體"/>
              </a:rPr>
              <a:t>原因</a:t>
            </a:r>
            <a:r>
              <a:rPr lang="en-US" sz="2800" b="1" strike="noStrike" spc="-1" dirty="0">
                <a:latin typeface="微軟正黑體"/>
                <a:ea typeface="微軟正黑體"/>
              </a:rPr>
              <a:t>)</a:t>
            </a:r>
            <a:r>
              <a:rPr lang="en-US" sz="2800" b="1" strike="noStrike" spc="-1" dirty="0" err="1">
                <a:latin typeface="微軟正黑體"/>
                <a:ea typeface="微軟正黑體"/>
              </a:rPr>
              <a:t>之一，本公司不負給付保險金之責任</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606"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何謂意外事故？</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自殺是否可以申請理賠？</a:t>
            </a:r>
            <a:endParaRPr lang="en-US" sz="4000" b="0" strike="noStrike" spc="-1">
              <a:latin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CustomShape 1"/>
          <p:cNvSpPr/>
          <p:nvPr/>
        </p:nvSpPr>
        <p:spPr>
          <a:xfrm>
            <a:off x="539640" y="3105720"/>
            <a:ext cx="813672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latin typeface="微軟正黑體"/>
                <a:ea typeface="微軟正黑體"/>
              </a:rPr>
              <a:t>本保單承保範圍僅含意外事故，所謂意外事故包含非由疾病引起之外來突發事故，故新冠肺炎不在此合約之理賠範圍</a:t>
            </a:r>
            <a:r>
              <a:rPr lang="en-US" sz="2800" b="1" strike="noStrike" spc="-1" dirty="0">
                <a:latin typeface="微軟正黑體"/>
                <a:ea typeface="微軟正黑體"/>
              </a:rPr>
              <a:t>。</a:t>
            </a:r>
            <a:endParaRPr lang="en-US" sz="2800" b="0" strike="noStrike" spc="-1" dirty="0">
              <a:latin typeface="Arial"/>
            </a:endParaRPr>
          </a:p>
        </p:txBody>
      </p:sp>
      <p:sp>
        <p:nvSpPr>
          <p:cNvPr id="612" name="CustomShape 2"/>
          <p:cNvSpPr/>
          <p:nvPr/>
        </p:nvSpPr>
        <p:spPr>
          <a:xfrm>
            <a:off x="683640" y="1268640"/>
            <a:ext cx="763236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strike="noStrike" spc="-1">
                <a:solidFill>
                  <a:srgbClr val="0000FF"/>
                </a:solidFill>
                <a:latin typeface="微軟正黑體"/>
                <a:ea typeface="微軟正黑體"/>
              </a:rPr>
              <a:t>學生若不幸罹患新冠肺炎，是否可以理賠?</a:t>
            </a:r>
            <a:endParaRPr lang="en-US" sz="4000" b="0" strike="noStrike" spc="-1">
              <a:latin typeface="Arial"/>
            </a:endParaRPr>
          </a:p>
          <a:p>
            <a:pPr>
              <a:lnSpc>
                <a:spcPct val="100000"/>
              </a:lnSpc>
            </a:pPr>
            <a:endParaRPr lang="en-US" sz="4000" b="0" strike="noStrike" spc="-1">
              <a:latin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755640" y="2565360"/>
            <a:ext cx="770364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被保險人飲酒後駕（騎）車，其吐氣或血液所含酒精成份超過道路交通法令規定標準者，致成死亡、失能或傷害時本公司不負給付保險保險金責任。</a:t>
            </a:r>
            <a:endParaRPr lang="en-US" sz="2800" b="0" strike="noStrike" spc="-1" dirty="0">
              <a:latin typeface="Arial"/>
            </a:endParaRPr>
          </a:p>
        </p:txBody>
      </p:sp>
      <p:sp>
        <p:nvSpPr>
          <p:cNvPr id="615"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酒駕事故可否申請理賠？</a:t>
            </a:r>
            <a:endParaRPr lang="en-US" sz="40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2934720" y="763524"/>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保障計畫說明</a:t>
            </a:r>
            <a:endParaRPr lang="en-US" sz="4000" b="0" strike="noStrike" spc="-1" dirty="0">
              <a:latin typeface="Arial"/>
            </a:endParaRPr>
          </a:p>
        </p:txBody>
      </p:sp>
      <p:sp>
        <p:nvSpPr>
          <p:cNvPr id="121" name="CustomShape 2"/>
          <p:cNvSpPr/>
          <p:nvPr/>
        </p:nvSpPr>
        <p:spPr>
          <a:xfrm>
            <a:off x="371520" y="2061000"/>
            <a:ext cx="8352360" cy="350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a:solidFill>
                  <a:srgbClr val="FF0000"/>
                </a:solidFill>
                <a:latin typeface="微軟正黑體"/>
                <a:ea typeface="微軟正黑體"/>
              </a:rPr>
              <a:t>受益人：</a:t>
            </a:r>
            <a:endParaRPr lang="en-US" sz="2800" b="0" strike="noStrike" spc="-1">
              <a:latin typeface="Arial"/>
            </a:endParaRPr>
          </a:p>
          <a:p>
            <a:pPr marL="444600">
              <a:lnSpc>
                <a:spcPct val="100000"/>
              </a:lnSpc>
            </a:pPr>
            <a:r>
              <a:rPr lang="en-US" sz="2800" b="1" strike="noStrike" spc="-1">
                <a:solidFill>
                  <a:srgbClr val="000000"/>
                </a:solidFill>
                <a:latin typeface="微軟正黑體"/>
                <a:ea typeface="微軟正黑體"/>
              </a:rPr>
              <a:t>本保險條款第27條第2項規定，身故或喪葬費用保險金受益人的指定及變更，以被保險人的家屬或其法定繼承人為限。</a:t>
            </a:r>
            <a:endParaRPr lang="en-US" sz="2800" b="0" strike="noStrike" spc="-1">
              <a:latin typeface="Arial"/>
            </a:endParaRPr>
          </a:p>
          <a:p>
            <a:pPr>
              <a:lnSpc>
                <a:spcPct val="100000"/>
              </a:lnSpc>
            </a:pPr>
            <a:endParaRPr lang="en-US" sz="2800" b="0" strike="noStrike" spc="-1">
              <a:latin typeface="Arial"/>
            </a:endParaRPr>
          </a:p>
          <a:p>
            <a:pPr>
              <a:lnSpc>
                <a:spcPct val="100000"/>
              </a:lnSpc>
            </a:pPr>
            <a:endParaRPr lang="en-US" sz="2800" b="0" strike="noStrike" spc="-1">
              <a:latin typeface="Arial"/>
            </a:endParaRPr>
          </a:p>
          <a:p>
            <a:pPr algn="ctr">
              <a:lnSpc>
                <a:spcPct val="100000"/>
              </a:lnSpc>
            </a:pPr>
            <a:r>
              <a:rPr lang="en-US" sz="2800" b="1" strike="noStrike" spc="-1">
                <a:solidFill>
                  <a:srgbClr val="FF0000"/>
                </a:solidFill>
                <a:latin typeface="微軟正黑體"/>
                <a:ea typeface="微軟正黑體"/>
              </a:rPr>
              <a:t>故本案受益人預設為民法第1138條規定順位之法定繼承人，若有特殊必要另採個案協助。</a:t>
            </a:r>
            <a:endParaRPr lang="en-US" sz="2800" b="0" strike="noStrike" spc="-1">
              <a:latin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78120" y="970560"/>
            <a:ext cx="9429840" cy="393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619" name="CustomShape 2"/>
          <p:cNvSpPr/>
          <p:nvPr/>
        </p:nvSpPr>
        <p:spPr>
          <a:xfrm>
            <a:off x="-364320" y="757080"/>
            <a:ext cx="98726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dirty="0" err="1">
                <a:solidFill>
                  <a:srgbClr val="0000FF"/>
                </a:solidFill>
                <a:latin typeface="微軟正黑體"/>
                <a:ea typeface="微軟正黑體"/>
              </a:rPr>
              <a:t>投保學校辦理團保疑義，要如何處理</a:t>
            </a:r>
            <a:r>
              <a:rPr lang="en-US" sz="4000" b="1" strike="noStrike" spc="-1" dirty="0">
                <a:solidFill>
                  <a:srgbClr val="0000FF"/>
                </a:solidFill>
                <a:latin typeface="微軟正黑體"/>
                <a:ea typeface="微軟正黑體"/>
              </a:rPr>
              <a:t>？</a:t>
            </a:r>
            <a:endParaRPr lang="en-US" sz="4000" b="0" strike="noStrike" spc="-1" dirty="0">
              <a:latin typeface="Arial"/>
            </a:endParaRPr>
          </a:p>
        </p:txBody>
      </p:sp>
      <p:sp>
        <p:nvSpPr>
          <p:cNvPr id="2" name="矩形 1"/>
          <p:cNvSpPr/>
          <p:nvPr/>
        </p:nvSpPr>
        <p:spPr>
          <a:xfrm>
            <a:off x="1385551" y="1567108"/>
            <a:ext cx="1568891" cy="369332"/>
          </a:xfrm>
          <a:prstGeom prst="rect">
            <a:avLst/>
          </a:prstGeom>
        </p:spPr>
        <p:txBody>
          <a:bodyPr wrap="none">
            <a:spAutoFit/>
          </a:bodyPr>
          <a:lstStyle/>
          <a:p>
            <a:r>
              <a:rPr lang="zh-TW" altLang="en-US" b="1" spc="-1" dirty="0">
                <a:solidFill>
                  <a:srgbClr val="FF0000"/>
                </a:solidFill>
                <a:latin typeface="微軟正黑體"/>
                <a:ea typeface="微軟正黑體"/>
              </a:rPr>
              <a:t>東部承辦群組</a:t>
            </a:r>
            <a:endParaRPr lang="en-US" altLang="zh-TW" b="1" spc="-1" dirty="0">
              <a:solidFill>
                <a:srgbClr val="FF0000"/>
              </a:solidFill>
              <a:latin typeface="微軟正黑體"/>
              <a:ea typeface="微軟正黑體"/>
            </a:endParaRPr>
          </a:p>
        </p:txBody>
      </p:sp>
      <p:sp>
        <p:nvSpPr>
          <p:cNvPr id="8" name="矩形 7"/>
          <p:cNvSpPr/>
          <p:nvPr/>
        </p:nvSpPr>
        <p:spPr>
          <a:xfrm>
            <a:off x="1385551" y="3876439"/>
            <a:ext cx="1568891" cy="369332"/>
          </a:xfrm>
          <a:prstGeom prst="rect">
            <a:avLst/>
          </a:prstGeom>
        </p:spPr>
        <p:txBody>
          <a:bodyPr wrap="none">
            <a:spAutoFit/>
          </a:bodyPr>
          <a:lstStyle/>
          <a:p>
            <a:r>
              <a:rPr lang="zh-TW" altLang="en-US" b="1" spc="-1" dirty="0">
                <a:solidFill>
                  <a:srgbClr val="FF0000"/>
                </a:solidFill>
                <a:latin typeface="微軟正黑體"/>
                <a:ea typeface="微軟正黑體"/>
              </a:rPr>
              <a:t>南部承辦群組</a:t>
            </a:r>
            <a:endParaRPr lang="en-US" altLang="zh-TW" b="1" spc="-1" dirty="0">
              <a:solidFill>
                <a:srgbClr val="FF0000"/>
              </a:solidFill>
              <a:latin typeface="微軟正黑體"/>
              <a:ea typeface="微軟正黑體"/>
            </a:endParaRPr>
          </a:p>
        </p:txBody>
      </p:sp>
      <p:sp>
        <p:nvSpPr>
          <p:cNvPr id="9" name="矩形 8"/>
          <p:cNvSpPr/>
          <p:nvPr/>
        </p:nvSpPr>
        <p:spPr>
          <a:xfrm>
            <a:off x="5937672" y="1523656"/>
            <a:ext cx="1568891" cy="369332"/>
          </a:xfrm>
          <a:prstGeom prst="rect">
            <a:avLst/>
          </a:prstGeom>
        </p:spPr>
        <p:txBody>
          <a:bodyPr wrap="none">
            <a:spAutoFit/>
          </a:bodyPr>
          <a:lstStyle/>
          <a:p>
            <a:r>
              <a:rPr lang="zh-TW" altLang="en-US" b="1" spc="-1" dirty="0">
                <a:solidFill>
                  <a:srgbClr val="FF0000"/>
                </a:solidFill>
                <a:latin typeface="微軟正黑體"/>
                <a:ea typeface="微軟正黑體"/>
              </a:rPr>
              <a:t>中部承辦群組</a:t>
            </a:r>
            <a:endParaRPr lang="en-US" altLang="zh-TW" b="1" spc="-1" dirty="0">
              <a:solidFill>
                <a:srgbClr val="FF0000"/>
              </a:solidFill>
              <a:latin typeface="微軟正黑體"/>
              <a:ea typeface="微軟正黑體"/>
            </a:endParaRPr>
          </a:p>
        </p:txBody>
      </p:sp>
      <p:sp>
        <p:nvSpPr>
          <p:cNvPr id="10" name="矩形 9"/>
          <p:cNvSpPr/>
          <p:nvPr/>
        </p:nvSpPr>
        <p:spPr>
          <a:xfrm>
            <a:off x="5937672" y="3876439"/>
            <a:ext cx="1568891" cy="369332"/>
          </a:xfrm>
          <a:prstGeom prst="rect">
            <a:avLst/>
          </a:prstGeom>
        </p:spPr>
        <p:txBody>
          <a:bodyPr wrap="none">
            <a:spAutoFit/>
          </a:bodyPr>
          <a:lstStyle/>
          <a:p>
            <a:r>
              <a:rPr lang="zh-TW" altLang="en-US" b="1" spc="-1" dirty="0">
                <a:solidFill>
                  <a:srgbClr val="FF0000"/>
                </a:solidFill>
                <a:latin typeface="微軟正黑體"/>
                <a:ea typeface="微軟正黑體"/>
              </a:rPr>
              <a:t>北部承辦群組</a:t>
            </a:r>
            <a:endParaRPr lang="en-US" altLang="zh-TW" b="1" spc="-1" dirty="0">
              <a:solidFill>
                <a:srgbClr val="FF0000"/>
              </a:solidFill>
              <a:latin typeface="微軟正黑體"/>
              <a:ea typeface="微軟正黑體"/>
            </a:endParaRPr>
          </a:p>
        </p:txBody>
      </p:sp>
      <p:pic>
        <p:nvPicPr>
          <p:cNvPr id="3" name="圖片 2"/>
          <p:cNvPicPr>
            <a:picLocks noChangeAspect="1"/>
          </p:cNvPicPr>
          <p:nvPr/>
        </p:nvPicPr>
        <p:blipFill>
          <a:blip r:embed="rId2"/>
          <a:stretch>
            <a:fillRect/>
          </a:stretch>
        </p:blipFill>
        <p:spPr>
          <a:xfrm>
            <a:off x="1312853" y="4257377"/>
            <a:ext cx="1714286" cy="1714286"/>
          </a:xfrm>
          <a:prstGeom prst="rect">
            <a:avLst/>
          </a:prstGeom>
        </p:spPr>
      </p:pic>
      <p:pic>
        <p:nvPicPr>
          <p:cNvPr id="4" name="圖片 3"/>
          <p:cNvPicPr>
            <a:picLocks noChangeAspect="1"/>
          </p:cNvPicPr>
          <p:nvPr/>
        </p:nvPicPr>
        <p:blipFill>
          <a:blip r:embed="rId3"/>
          <a:stretch>
            <a:fillRect/>
          </a:stretch>
        </p:blipFill>
        <p:spPr>
          <a:xfrm>
            <a:off x="1312853" y="1948673"/>
            <a:ext cx="1714286" cy="1714286"/>
          </a:xfrm>
          <a:prstGeom prst="rect">
            <a:avLst/>
          </a:prstGeom>
        </p:spPr>
      </p:pic>
      <p:pic>
        <p:nvPicPr>
          <p:cNvPr id="5" name="圖片 4"/>
          <p:cNvPicPr>
            <a:picLocks noChangeAspect="1"/>
          </p:cNvPicPr>
          <p:nvPr/>
        </p:nvPicPr>
        <p:blipFill>
          <a:blip r:embed="rId4"/>
          <a:stretch>
            <a:fillRect/>
          </a:stretch>
        </p:blipFill>
        <p:spPr>
          <a:xfrm>
            <a:off x="5864974" y="4257377"/>
            <a:ext cx="1714286" cy="1714286"/>
          </a:xfrm>
          <a:prstGeom prst="rect">
            <a:avLst/>
          </a:prstGeom>
        </p:spPr>
      </p:pic>
      <p:pic>
        <p:nvPicPr>
          <p:cNvPr id="6" name="圖片 5"/>
          <p:cNvPicPr>
            <a:picLocks noChangeAspect="1"/>
          </p:cNvPicPr>
          <p:nvPr/>
        </p:nvPicPr>
        <p:blipFill>
          <a:blip r:embed="rId5"/>
          <a:stretch>
            <a:fillRect/>
          </a:stretch>
        </p:blipFill>
        <p:spPr>
          <a:xfrm>
            <a:off x="5937672" y="1840468"/>
            <a:ext cx="1714286" cy="1714286"/>
          </a:xfrm>
          <a:prstGeom prst="rect">
            <a:avLst/>
          </a:prstGeom>
        </p:spPr>
      </p:pic>
    </p:spTree>
    <p:extLst>
      <p:ext uri="{BB962C8B-B14F-4D97-AF65-F5344CB8AC3E}">
        <p14:creationId xmlns:p14="http://schemas.microsoft.com/office/powerpoint/2010/main" val="32411568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755640" y="2565360"/>
            <a:ext cx="770364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由本保險所生的權利，自得為請求之日起，經過2年不行使而消滅。</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事故後發生兩年內都可以申請，建議療程結束後再一次申請完畢</a:t>
            </a:r>
            <a:r>
              <a:rPr lang="en-US" sz="2800" b="1" strike="noStrike" spc="-1" dirty="0">
                <a:latin typeface="微軟正黑體"/>
                <a:ea typeface="微軟正黑體"/>
              </a:rPr>
              <a:t>。</a:t>
            </a:r>
            <a:endParaRPr lang="en-US" sz="2800" b="0" strike="noStrike" spc="-1" dirty="0">
              <a:latin typeface="Arial"/>
            </a:endParaRPr>
          </a:p>
        </p:txBody>
      </p:sp>
      <p:sp>
        <p:nvSpPr>
          <p:cNvPr id="623"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理賠申請期限？</a:t>
            </a:r>
            <a:endParaRPr lang="en-US" sz="4000" b="0" strike="noStrike" spc="-1">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755640" y="2565360"/>
            <a:ext cx="77036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本公司收到理賠申請書及應檢附文件後，經案件審核無誤後於14日內給付</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627"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理賠作業需要幾天？</a:t>
            </a:r>
            <a:endParaRPr lang="en-US" sz="4000" b="0" strike="noStrike" spc="-1">
              <a:latin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755640" y="2565360"/>
            <a:ext cx="770364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民法第1138條規定：「</a:t>
            </a:r>
            <a:r>
              <a:rPr lang="en-US" sz="2800" b="1" strike="noStrike" spc="-1" dirty="0" err="1">
                <a:latin typeface="微軟正黑體"/>
                <a:ea typeface="微軟正黑體"/>
              </a:rPr>
              <a:t>法定繼承人及其順序」繼承人，除配偶外，依下列順序繼承</a:t>
            </a:r>
            <a:r>
              <a:rPr lang="en-US" sz="2800" b="1" strike="noStrike" spc="-1" dirty="0">
                <a:latin typeface="微軟正黑體"/>
                <a:ea typeface="微軟正黑體"/>
              </a:rPr>
              <a:t>：</a:t>
            </a:r>
            <a:endParaRPr lang="en-US" sz="2800" b="0" strike="noStrike" spc="-1" dirty="0">
              <a:latin typeface="Arial"/>
            </a:endParaRPr>
          </a:p>
          <a:p>
            <a:pPr>
              <a:lnSpc>
                <a:spcPct val="100000"/>
              </a:lnSpc>
            </a:pPr>
            <a:r>
              <a:rPr lang="en-US" sz="2800" b="1" strike="noStrike" spc="-1" dirty="0">
                <a:latin typeface="微軟正黑體"/>
                <a:ea typeface="微軟正黑體"/>
              </a:rPr>
              <a:t>     1.直系血親卑親屬(</a:t>
            </a:r>
            <a:r>
              <a:rPr lang="en-US" sz="2800" b="1" strike="noStrike" spc="-1" dirty="0" err="1">
                <a:latin typeface="微軟正黑體"/>
                <a:ea typeface="微軟正黑體"/>
              </a:rPr>
              <a:t>子女</a:t>
            </a:r>
            <a:r>
              <a:rPr lang="en-US" sz="2800" b="1" strike="noStrike" spc="-1" dirty="0">
                <a:latin typeface="微軟正黑體"/>
                <a:ea typeface="微軟正黑體"/>
              </a:rPr>
              <a:t>)。</a:t>
            </a:r>
            <a:endParaRPr lang="en-US" sz="2800" b="0" strike="noStrike" spc="-1" dirty="0">
              <a:latin typeface="Arial"/>
            </a:endParaRPr>
          </a:p>
          <a:p>
            <a:pPr>
              <a:lnSpc>
                <a:spcPct val="100000"/>
              </a:lnSpc>
            </a:pPr>
            <a:r>
              <a:rPr lang="en-US" sz="2800" b="1" strike="noStrike" spc="-1" dirty="0">
                <a:latin typeface="微軟正黑體"/>
                <a:ea typeface="微軟正黑體"/>
              </a:rPr>
              <a:t>     2.父母。</a:t>
            </a:r>
            <a:endParaRPr lang="en-US" sz="2800" b="0" strike="noStrike" spc="-1" dirty="0">
              <a:latin typeface="Arial"/>
            </a:endParaRPr>
          </a:p>
          <a:p>
            <a:pPr>
              <a:lnSpc>
                <a:spcPct val="100000"/>
              </a:lnSpc>
            </a:pPr>
            <a:r>
              <a:rPr lang="en-US" sz="2800" b="1" strike="noStrike" spc="-1" dirty="0">
                <a:latin typeface="微軟正黑體"/>
                <a:ea typeface="微軟正黑體"/>
              </a:rPr>
              <a:t>     3.兄弟姊妹。</a:t>
            </a:r>
            <a:endParaRPr lang="en-US" sz="2800" b="0" strike="noStrike" spc="-1" dirty="0">
              <a:latin typeface="Arial"/>
            </a:endParaRPr>
          </a:p>
          <a:p>
            <a:pPr>
              <a:lnSpc>
                <a:spcPct val="100000"/>
              </a:lnSpc>
            </a:pPr>
            <a:r>
              <a:rPr lang="en-US" sz="2800" b="1" strike="noStrike" spc="-1" dirty="0">
                <a:latin typeface="微軟正黑體"/>
                <a:ea typeface="微軟正黑體"/>
              </a:rPr>
              <a:t>     4.祖父母。</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不論哪一順位的繼承人，都必須跟被繼承人之「配偶」共同繼承</a:t>
            </a:r>
            <a:r>
              <a:rPr lang="en-US" sz="2800" b="1" strike="noStrike" spc="-1" dirty="0">
                <a:latin typeface="微軟正黑體"/>
                <a:ea typeface="微軟正黑體"/>
              </a:rPr>
              <a:t>。</a:t>
            </a:r>
            <a:endParaRPr lang="en-US" sz="2800" b="0" strike="noStrike" spc="-1" dirty="0">
              <a:latin typeface="Arial"/>
            </a:endParaRPr>
          </a:p>
        </p:txBody>
      </p:sp>
      <p:sp>
        <p:nvSpPr>
          <p:cNvPr id="632"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身故保險金受益人為法定繼承人，係指哪些親屬？</a:t>
            </a:r>
            <a:endParaRPr lang="en-US" sz="4000" b="0" strike="noStrike" spc="-1">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575640" y="2997000"/>
            <a:ext cx="79203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solidFill>
                  <a:srgbClr val="FF0000"/>
                </a:solidFill>
                <a:latin typeface="微軟正黑體"/>
                <a:ea typeface="微軟正黑體"/>
              </a:rPr>
              <a:t>不能。請依照ＥＸＣＥＬ的欄位規定每筆填寫，以利核保</a:t>
            </a:r>
            <a:r>
              <a:rPr lang="zh-TW" altLang="en-US" sz="2800" b="1" strike="noStrike" spc="-1" dirty="0">
                <a:solidFill>
                  <a:srgbClr val="FF0000"/>
                </a:solidFill>
                <a:latin typeface="微軟正黑體"/>
                <a:ea typeface="微軟正黑體"/>
              </a:rPr>
              <a:t>作業</a:t>
            </a:r>
            <a:r>
              <a:rPr lang="en-US" sz="2800" b="1" strike="noStrike" spc="-1" dirty="0">
                <a:solidFill>
                  <a:srgbClr val="FF0000"/>
                </a:solidFill>
                <a:latin typeface="微軟正黑體"/>
                <a:ea typeface="微軟正黑體"/>
              </a:rPr>
              <a:t>，</a:t>
            </a:r>
            <a:r>
              <a:rPr lang="en-US" sz="2800" b="1" strike="noStrike" spc="-1" dirty="0" err="1">
                <a:solidFill>
                  <a:srgbClr val="FF0000"/>
                </a:solidFill>
                <a:latin typeface="微軟正黑體"/>
                <a:ea typeface="微軟正黑體"/>
              </a:rPr>
              <a:t>未完整提供者將以照會或退件處理</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p:txBody>
      </p:sp>
      <p:sp>
        <p:nvSpPr>
          <p:cNvPr id="636"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加保名冊的欄位，</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可否有部分欄位省略填寫？</a:t>
            </a:r>
            <a:endParaRPr lang="en-US" sz="4000" b="0" strike="noStrike" spc="-1">
              <a:latin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0" y="856080"/>
            <a:ext cx="8820000" cy="221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鄰近國家(例如中國、香港、韓國等)的學生，投保時只要有中文名字是不是就不需要再提供英文名字呢?</a:t>
            </a:r>
            <a:endParaRPr lang="en-US" sz="4000" b="0" strike="noStrike" spc="-1">
              <a:latin typeface="Arial"/>
            </a:endParaRPr>
          </a:p>
          <a:p>
            <a:pPr algn="ctr">
              <a:lnSpc>
                <a:spcPct val="100000"/>
              </a:lnSpc>
            </a:pPr>
            <a:endParaRPr lang="en-US" sz="4000" b="0" strike="noStrike" spc="-1">
              <a:latin typeface="Arial"/>
            </a:endParaRPr>
          </a:p>
        </p:txBody>
      </p:sp>
      <p:sp>
        <p:nvSpPr>
          <p:cNvPr id="641" name="CustomShape 2"/>
          <p:cNvSpPr/>
          <p:nvPr/>
        </p:nvSpPr>
        <p:spPr>
          <a:xfrm>
            <a:off x="108000" y="2925000"/>
            <a:ext cx="860400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否，請確實提供。投保欄位每一個欄位都很重要，在系統中有檢核機制，未完整填寫者系統將無法建檔，若無法建檔則該筆投保不生效力，並通知重新投保。</a:t>
            </a:r>
            <a:endParaRPr lang="en-US" sz="2800" b="0" strike="noStrike" spc="-1">
              <a:latin typeface="Arial"/>
            </a:endParaRPr>
          </a:p>
          <a:p>
            <a:pPr>
              <a:lnSpc>
                <a:spcPct val="100000"/>
              </a:lnSpc>
            </a:pP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提供時，請依照居留證或護照上的英文名字為準。</a:t>
            </a:r>
            <a:endParaRPr lang="en-US" sz="2800" b="0" strike="noStrike" spc="-1">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755640" y="2565000"/>
            <a:ext cx="7704360" cy="315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50000"/>
              </a:lnSpc>
              <a:spcAft>
                <a:spcPts val="601"/>
              </a:spcAft>
              <a:buClr>
                <a:srgbClr val="FF0000"/>
              </a:buClr>
              <a:buFont typeface="Wingdings" charset="2"/>
              <a:buChar char=""/>
            </a:pPr>
            <a:r>
              <a:rPr lang="en-US" sz="2800" b="1" strike="noStrike" spc="-1">
                <a:solidFill>
                  <a:srgbClr val="FF0000"/>
                </a:solidFill>
                <a:latin typeface="微軟正黑體"/>
                <a:ea typeface="微軟正黑體"/>
              </a:rPr>
              <a:t>依教育部106年5月15日函送「大專校院推動學生校外實習課程作業參考手冊」，若</a:t>
            </a:r>
            <a:r>
              <a:rPr lang="en-US" sz="2800" b="1" u="sng" strike="noStrike" spc="-1">
                <a:solidFill>
                  <a:srgbClr val="FF0000"/>
                </a:solidFill>
                <a:uFillTx/>
                <a:latin typeface="微軟正黑體"/>
                <a:ea typeface="微軟正黑體"/>
              </a:rPr>
              <a:t>遇學生需保險理賠時，各校應主動協助辦理。</a:t>
            </a:r>
            <a:endParaRPr lang="en-US" sz="2800" b="0" strike="noStrike" spc="-1">
              <a:latin typeface="Arial"/>
            </a:endParaRPr>
          </a:p>
          <a:p>
            <a:pPr>
              <a:lnSpc>
                <a:spcPct val="100000"/>
              </a:lnSpc>
            </a:pPr>
            <a:endParaRPr lang="en-US" sz="2800" b="0" strike="noStrike" spc="-1">
              <a:latin typeface="Arial"/>
            </a:endParaRPr>
          </a:p>
        </p:txBody>
      </p:sp>
      <p:sp>
        <p:nvSpPr>
          <p:cNvPr id="644"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學生需要申請理賠時，</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可否請學生自行找保險公司處理？</a:t>
            </a:r>
            <a:endParaRPr lang="en-US" sz="4000" b="0" strike="noStrike" spc="-1">
              <a:latin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797400" y="2061000"/>
            <a:ext cx="763236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solidFill>
                  <a:srgbClr val="FF0000"/>
                </a:solidFill>
                <a:latin typeface="微軟正黑體"/>
                <a:ea typeface="微軟正黑體"/>
              </a:rPr>
              <a:t>本保險條款第27條第2項規定，身故或喪葬費用保險金受益人的指定及變更，以被保險人的家屬或其法定繼承人為限。故本案受益人預設為民法第1138條規定順位之法定繼承人，若有特殊必要另採個案協助。</a:t>
            </a:r>
            <a:endParaRPr lang="en-US" sz="2800" b="0" strike="noStrike" spc="-1" dirty="0">
              <a:latin typeface="Arial"/>
            </a:endParaRPr>
          </a:p>
        </p:txBody>
      </p:sp>
      <p:sp>
        <p:nvSpPr>
          <p:cNvPr id="648"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能否提出變更受益人的申請？</a:t>
            </a:r>
            <a:endParaRPr lang="en-US" sz="4000" b="0" strike="noStrike" spc="-1">
              <a:latin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CustomShape 1"/>
          <p:cNvSpPr/>
          <p:nvPr/>
        </p:nvSpPr>
        <p:spPr>
          <a:xfrm>
            <a:off x="1296720" y="1522080"/>
            <a:ext cx="67316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a:solidFill>
                  <a:srgbClr val="FF0000"/>
                </a:solidFill>
                <a:latin typeface="微軟正黑體"/>
                <a:ea typeface="微軟正黑體"/>
              </a:rPr>
              <a:t>以下為本公司統編與匯款帳戶影本</a:t>
            </a: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 　公司統編： 03458902</a:t>
            </a:r>
            <a:endParaRPr lang="en-US" sz="2800" b="0" strike="noStrike" spc="-1">
              <a:latin typeface="Arial"/>
            </a:endParaRPr>
          </a:p>
        </p:txBody>
      </p:sp>
      <p:sp>
        <p:nvSpPr>
          <p:cNvPr id="652" name="CustomShape 2"/>
          <p:cNvSpPr/>
          <p:nvPr/>
        </p:nvSpPr>
        <p:spPr>
          <a:xfrm>
            <a:off x="251640" y="85608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能否提供新光人壽的匯款資訊？</a:t>
            </a:r>
            <a:endParaRPr lang="en-US" sz="4000" b="0" strike="noStrike" spc="-1">
              <a:latin typeface="Arial"/>
            </a:endParaRPr>
          </a:p>
        </p:txBody>
      </p:sp>
      <p:pic>
        <p:nvPicPr>
          <p:cNvPr id="654" name="圖片 1"/>
          <p:cNvPicPr/>
          <p:nvPr/>
        </p:nvPicPr>
        <p:blipFill>
          <a:blip r:embed="rId2"/>
          <a:stretch/>
        </p:blipFill>
        <p:spPr>
          <a:xfrm>
            <a:off x="1404360" y="2476080"/>
            <a:ext cx="6442920" cy="3625200"/>
          </a:xfrm>
          <a:prstGeom prst="rect">
            <a:avLst/>
          </a:prstGeom>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CustomShape 1"/>
          <p:cNvSpPr/>
          <p:nvPr/>
        </p:nvSpPr>
        <p:spPr>
          <a:xfrm>
            <a:off x="195173" y="1601640"/>
            <a:ext cx="9072720" cy="525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dirty="0" err="1">
                <a:solidFill>
                  <a:srgbClr val="0000FF"/>
                </a:solidFill>
                <a:latin typeface="微軟正黑體"/>
                <a:ea typeface="微軟正黑體"/>
              </a:rPr>
              <a:t>保險期間的時間定義為何</a:t>
            </a:r>
            <a:r>
              <a:rPr lang="en-US" sz="4000" b="1" strike="noStrike" spc="-1" dirty="0">
                <a:solidFill>
                  <a:srgbClr val="0000FF"/>
                </a:solidFill>
                <a:latin typeface="微軟正黑體"/>
                <a:ea typeface="微軟正黑體"/>
              </a:rPr>
              <a:t>?</a:t>
            </a:r>
            <a:endParaRPr lang="en-US" sz="4000" b="0" strike="noStrike" spc="-1" dirty="0">
              <a:latin typeface="Arial"/>
            </a:endParaRPr>
          </a:p>
          <a:p>
            <a:pPr algn="ctr">
              <a:lnSpc>
                <a:spcPct val="100000"/>
              </a:lnSpc>
            </a:pPr>
            <a:endParaRPr lang="en-US" sz="4000" b="0" strike="noStrike" spc="-1" dirty="0">
              <a:latin typeface="Arial"/>
            </a:endParaRPr>
          </a:p>
          <a:p>
            <a:pPr algn="ctr">
              <a:lnSpc>
                <a:spcPct val="100000"/>
              </a:lnSpc>
            </a:pPr>
            <a:endParaRPr lang="en-US" sz="4000" b="0" strike="noStrike" spc="-1" dirty="0">
              <a:latin typeface="Arial"/>
            </a:endParaRPr>
          </a:p>
        </p:txBody>
      </p:sp>
      <p:sp>
        <p:nvSpPr>
          <p:cNvPr id="2" name="矩形 1"/>
          <p:cNvSpPr/>
          <p:nvPr/>
        </p:nvSpPr>
        <p:spPr>
          <a:xfrm>
            <a:off x="468176" y="3172432"/>
            <a:ext cx="8799717" cy="584775"/>
          </a:xfrm>
          <a:prstGeom prst="rect">
            <a:avLst/>
          </a:prstGeom>
        </p:spPr>
        <p:txBody>
          <a:bodyPr wrap="none">
            <a:spAutoFit/>
          </a:bodyPr>
          <a:lstStyle/>
          <a:p>
            <a:r>
              <a:rPr lang="zh-TW" altLang="en-US" sz="3200" b="1" spc="-1" dirty="0">
                <a:solidFill>
                  <a:srgbClr val="FF0000"/>
                </a:solidFill>
                <a:latin typeface="微軟正黑體"/>
                <a:ea typeface="微軟正黑體"/>
              </a:rPr>
              <a:t>以足月一個月計算，一個月就是完整的一個月。</a:t>
            </a:r>
            <a:endParaRPr lang="zh-TW" altLang="en-US" sz="3200" dirty="0"/>
          </a:p>
        </p:txBody>
      </p:sp>
    </p:spTree>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15930</TotalTime>
  <Pages>0</Pages>
  <Words>3210</Words>
  <Characters>0</Characters>
  <Application>Microsoft Office PowerPoint</Application>
  <PresentationFormat>如螢幕大小 (4:3)</PresentationFormat>
  <Paragraphs>820</Paragraphs>
  <Slides>101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101</vt:i4>
      </vt:variant>
    </vt:vector>
  </HeadingPairs>
  <TitlesOfParts>
    <vt:vector size="110" baseType="lpstr">
      <vt:lpstr>微軟正黑體</vt:lpstr>
      <vt:lpstr>新細明體</vt:lpstr>
      <vt:lpstr>標楷體</vt:lpstr>
      <vt:lpstr>Arial</vt:lpstr>
      <vt:lpstr>Calibri</vt:lpstr>
      <vt:lpstr>Calibri Light</vt:lpstr>
      <vt:lpstr>Times New Roman</vt:lpstr>
      <vt:lpstr>Wingdings</vt:lpstr>
      <vt:lpstr>回顧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如果學校有保險特殊需求或保險緊急狀況如何處理 ?  可與群組服務人員聯絡， 本專案保險服務人員會盡力協助解決。 </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
  <dc:creator>user</dc:creator>
  <dc:description/>
  <cp:lastModifiedBy>黃琳渄</cp:lastModifiedBy>
  <cp:revision>749</cp:revision>
  <cp:lastPrinted>2022-07-21T07:06:41Z</cp:lastPrinted>
  <dcterms:created xsi:type="dcterms:W3CDTF">2014-12-24T08:18:06Z</dcterms:created>
  <dcterms:modified xsi:type="dcterms:W3CDTF">2024-08-06T00:57:07Z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DocSecurity">
    <vt:i4>0</vt:i4>
  </property>
  <property fmtid="{D5CDD505-2E9C-101B-9397-08002B2CF9AE}" pid="4" name="HiddenSlides">
    <vt:i4>0</vt:i4>
  </property>
  <property fmtid="{D5CDD505-2E9C-101B-9397-08002B2CF9AE}" pid="5" name="HyperlinksChanged">
    <vt:bool>false</vt:bool>
  </property>
  <property fmtid="{D5CDD505-2E9C-101B-9397-08002B2CF9AE}" pid="6" name="KSOProductBuildVer">
    <vt:lpwstr>2052-10.1.0.5400</vt:lpwstr>
  </property>
  <property fmtid="{D5CDD505-2E9C-101B-9397-08002B2CF9AE}" pid="7" name="LinksUpToDate">
    <vt:bool>false</vt:bool>
  </property>
  <property fmtid="{D5CDD505-2E9C-101B-9397-08002B2CF9AE}" pid="8" name="MMClips">
    <vt:i4>0</vt:i4>
  </property>
  <property fmtid="{D5CDD505-2E9C-101B-9397-08002B2CF9AE}" pid="9" name="Notes">
    <vt:i4>0</vt:i4>
  </property>
  <property fmtid="{D5CDD505-2E9C-101B-9397-08002B2CF9AE}" pid="10" name="Owner">
    <vt:lpwstr/>
  </property>
  <property fmtid="{D5CDD505-2E9C-101B-9397-08002B2CF9AE}" pid="11" name="PresentationFormat">
    <vt:lpwstr>如螢幕大小 (4:3)</vt:lpwstr>
  </property>
  <property fmtid="{D5CDD505-2E9C-101B-9397-08002B2CF9AE}" pid="12" name="SPSDescription">
    <vt:lpwstr/>
  </property>
  <property fmtid="{D5CDD505-2E9C-101B-9397-08002B2CF9AE}" pid="13" name="ScaleCrop">
    <vt:bool>false</vt:bool>
  </property>
  <property fmtid="{D5CDD505-2E9C-101B-9397-08002B2CF9AE}" pid="14" name="ShareDoc">
    <vt:bool>false</vt:bool>
  </property>
  <property fmtid="{D5CDD505-2E9C-101B-9397-08002B2CF9AE}" pid="15" name="Slides">
    <vt:i4>95</vt:i4>
  </property>
  <property fmtid="{D5CDD505-2E9C-101B-9397-08002B2CF9AE}" pid="16" name="Status">
    <vt:lpwstr/>
  </property>
</Properties>
</file>